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8"/>
  </p:notesMasterIdLst>
  <p:handoutMasterIdLst>
    <p:handoutMasterId r:id="rId39"/>
  </p:handoutMasterIdLst>
  <p:sldIdLst>
    <p:sldId id="283" r:id="rId5"/>
    <p:sldId id="339" r:id="rId6"/>
    <p:sldId id="2662" r:id="rId7"/>
    <p:sldId id="2544" r:id="rId8"/>
    <p:sldId id="2545" r:id="rId9"/>
    <p:sldId id="2659" r:id="rId10"/>
    <p:sldId id="357" r:id="rId11"/>
    <p:sldId id="358" r:id="rId12"/>
    <p:sldId id="359" r:id="rId13"/>
    <p:sldId id="360" r:id="rId14"/>
    <p:sldId id="2546" r:id="rId15"/>
    <p:sldId id="670" r:id="rId16"/>
    <p:sldId id="361" r:id="rId17"/>
    <p:sldId id="363" r:id="rId18"/>
    <p:sldId id="782" r:id="rId19"/>
    <p:sldId id="2638" r:id="rId20"/>
    <p:sldId id="288" r:id="rId21"/>
    <p:sldId id="2657" r:id="rId22"/>
    <p:sldId id="2395" r:id="rId23"/>
    <p:sldId id="2660" r:id="rId24"/>
    <p:sldId id="685" r:id="rId25"/>
    <p:sldId id="2180" r:id="rId26"/>
    <p:sldId id="2593" r:id="rId27"/>
    <p:sldId id="2412" r:id="rId28"/>
    <p:sldId id="2661" r:id="rId29"/>
    <p:sldId id="2663" r:id="rId30"/>
    <p:sldId id="346" r:id="rId31"/>
    <p:sldId id="2664" r:id="rId32"/>
    <p:sldId id="2668" r:id="rId33"/>
    <p:sldId id="2665" r:id="rId34"/>
    <p:sldId id="2666" r:id="rId35"/>
    <p:sldId id="2667" r:id="rId36"/>
    <p:sldId id="305" r:id="rId3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nvenuto" id="{E75E278A-FF0E-49A4-B170-79828D63BBAD}">
          <p14:sldIdLst>
            <p14:sldId id="283"/>
          </p14:sldIdLst>
        </p14:section>
        <p14:section name="Progettazione, morphing, annotazione, collaborazione, Aiutami" id="{B9B51309-D148-4332-87C2-07BE32FBCA3B}">
          <p14:sldIdLst>
            <p14:sldId id="339"/>
            <p14:sldId id="2662"/>
            <p14:sldId id="2544"/>
            <p14:sldId id="2545"/>
            <p14:sldId id="2659"/>
            <p14:sldId id="357"/>
            <p14:sldId id="358"/>
            <p14:sldId id="359"/>
            <p14:sldId id="360"/>
            <p14:sldId id="2546"/>
            <p14:sldId id="670"/>
            <p14:sldId id="361"/>
            <p14:sldId id="363"/>
            <p14:sldId id="782"/>
            <p14:sldId id="2638"/>
            <p14:sldId id="288"/>
            <p14:sldId id="2657"/>
            <p14:sldId id="2395"/>
            <p14:sldId id="2660"/>
            <p14:sldId id="685"/>
            <p14:sldId id="2180"/>
            <p14:sldId id="2593"/>
            <p14:sldId id="2412"/>
            <p14:sldId id="2661"/>
            <p14:sldId id="2663"/>
            <p14:sldId id="346"/>
            <p14:sldId id="2664"/>
            <p14:sldId id="2668"/>
            <p14:sldId id="2665"/>
            <p14:sldId id="2666"/>
            <p14:sldId id="2667"/>
            <p14:sldId id="305"/>
          </p14:sldIdLst>
        </p14:section>
        <p14:section name="Altre informazioni"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e"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F2F2F2"/>
    <a:srgbClr val="D24726"/>
    <a:srgbClr val="404040"/>
    <a:srgbClr val="FF9B45"/>
    <a:srgbClr val="F8CFB6"/>
    <a:srgbClr val="F8CAB6"/>
    <a:srgbClr val="923922"/>
    <a:srgbClr val="F5F5F5"/>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241" autoAdjust="0"/>
  </p:normalViewPr>
  <p:slideViewPr>
    <p:cSldViewPr snapToGrid="0">
      <p:cViewPr varScale="1">
        <p:scale>
          <a:sx n="111" d="100"/>
          <a:sy n="111" d="100"/>
        </p:scale>
        <p:origin x="45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337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6E139-A390-4503-AA22-D40E489FE3EB}"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it-IT"/>
        </a:p>
      </dgm:t>
    </dgm:pt>
    <dgm:pt modelId="{7194ECE0-4364-40D1-8CF8-DFCF307AFF11}">
      <dgm:prSet phldrT="[Testo]"/>
      <dgm:spPr/>
      <dgm:t>
        <a:bodyPr/>
        <a:lstStyle/>
        <a:p>
          <a:r>
            <a:rPr lang="it-IT" dirty="0"/>
            <a:t>1</a:t>
          </a:r>
        </a:p>
      </dgm:t>
    </dgm:pt>
    <dgm:pt modelId="{DE3BB17A-910F-4095-8F02-1D2028A1C3C1}" type="parTrans" cxnId="{18826103-9EBF-4CF6-84AA-6C33A27ACF4C}">
      <dgm:prSet/>
      <dgm:spPr/>
      <dgm:t>
        <a:bodyPr/>
        <a:lstStyle/>
        <a:p>
          <a:endParaRPr lang="it-IT"/>
        </a:p>
      </dgm:t>
    </dgm:pt>
    <dgm:pt modelId="{1845F1CB-D557-4566-AEE0-6FD85D74FB40}" type="sibTrans" cxnId="{18826103-9EBF-4CF6-84AA-6C33A27ACF4C}">
      <dgm:prSet/>
      <dgm:spPr/>
      <dgm:t>
        <a:bodyPr/>
        <a:lstStyle/>
        <a:p>
          <a:endParaRPr lang="it-IT"/>
        </a:p>
      </dgm:t>
    </dgm:pt>
    <dgm:pt modelId="{99166A5B-7207-4F53-917D-20221D59FFEA}">
      <dgm:prSet phldrT="[Testo]" custT="1"/>
      <dgm:spPr/>
      <dgm:t>
        <a:bodyPr/>
        <a:lstStyle/>
        <a:p>
          <a:pPr>
            <a:buNone/>
          </a:pPr>
          <a:r>
            <a:rPr lang="en-US" sz="1500" b="1" dirty="0">
              <a:effectLst/>
              <a:latin typeface="Arial" panose="020B0604020202020204" pitchFamily="34" charset="0"/>
              <a:cs typeface="Arial" panose="020B0604020202020204" pitchFamily="34" charset="0"/>
            </a:rPr>
            <a:t>Every territory should deal with its future of development and well-being addressing risk prevention and the citizens safety as priorities</a:t>
          </a:r>
          <a:endParaRPr lang="it-IT" sz="1500" b="1" dirty="0">
            <a:effectLst/>
            <a:latin typeface="Arial" panose="020B0604020202020204" pitchFamily="34" charset="0"/>
            <a:cs typeface="Arial" panose="020B0604020202020204" pitchFamily="34" charset="0"/>
          </a:endParaRPr>
        </a:p>
      </dgm:t>
    </dgm:pt>
    <dgm:pt modelId="{ECC92B08-DCBF-47FB-AC61-76FFF20FBAD9}" type="parTrans" cxnId="{77B10DF6-DF8F-4956-ABD9-37AC17439667}">
      <dgm:prSet/>
      <dgm:spPr/>
      <dgm:t>
        <a:bodyPr/>
        <a:lstStyle/>
        <a:p>
          <a:endParaRPr lang="it-IT"/>
        </a:p>
      </dgm:t>
    </dgm:pt>
    <dgm:pt modelId="{16D8C460-0CD5-4B46-8B12-AF156A64547E}" type="sibTrans" cxnId="{77B10DF6-DF8F-4956-ABD9-37AC17439667}">
      <dgm:prSet/>
      <dgm:spPr/>
      <dgm:t>
        <a:bodyPr/>
        <a:lstStyle/>
        <a:p>
          <a:endParaRPr lang="it-IT"/>
        </a:p>
      </dgm:t>
    </dgm:pt>
    <dgm:pt modelId="{14110E2C-1C37-4280-BCDB-F4D4CF2FE4B6}">
      <dgm:prSet phldrT="[Testo]"/>
      <dgm:spPr/>
      <dgm:t>
        <a:bodyPr/>
        <a:lstStyle/>
        <a:p>
          <a:r>
            <a:rPr lang="it-IT" dirty="0"/>
            <a:t>2</a:t>
          </a:r>
        </a:p>
      </dgm:t>
    </dgm:pt>
    <dgm:pt modelId="{8CBBD99D-1EC5-47DE-A130-98B172685CD7}" type="parTrans" cxnId="{9FF2DDB6-74FB-4A3D-B818-4026A06413EB}">
      <dgm:prSet/>
      <dgm:spPr/>
      <dgm:t>
        <a:bodyPr/>
        <a:lstStyle/>
        <a:p>
          <a:endParaRPr lang="it-IT"/>
        </a:p>
      </dgm:t>
    </dgm:pt>
    <dgm:pt modelId="{4A9E2419-07C1-4368-8D18-D9419A8E4EC7}" type="sibTrans" cxnId="{9FF2DDB6-74FB-4A3D-B818-4026A06413EB}">
      <dgm:prSet/>
      <dgm:spPr/>
      <dgm:t>
        <a:bodyPr/>
        <a:lstStyle/>
        <a:p>
          <a:endParaRPr lang="it-IT"/>
        </a:p>
      </dgm:t>
    </dgm:pt>
    <dgm:pt modelId="{BA8491F1-EF17-4DBD-8999-D9B7EC32EFF3}">
      <dgm:prSet phldrT="[Testo]" custT="1"/>
      <dgm:spPr/>
      <dgm:t>
        <a:bodyPr/>
        <a:lstStyle/>
        <a:p>
          <a:pPr algn="r">
            <a:buNone/>
          </a:pPr>
          <a:r>
            <a:rPr lang="en-US" sz="1500" b="1" dirty="0">
              <a:latin typeface="Arial" panose="020B0604020202020204" pitchFamily="34" charset="0"/>
              <a:cs typeface="Arial" panose="020B0604020202020204" pitchFamily="34" charset="0"/>
            </a:rPr>
            <a:t>In modern society, crisis management requires an "integrated" and "multidisciplinary" approach</a:t>
          </a:r>
          <a:endParaRPr lang="it-IT" sz="1500" b="1" dirty="0">
            <a:latin typeface="Arial" panose="020B0604020202020204" pitchFamily="34" charset="0"/>
            <a:cs typeface="Arial" panose="020B0604020202020204" pitchFamily="34" charset="0"/>
          </a:endParaRPr>
        </a:p>
      </dgm:t>
    </dgm:pt>
    <dgm:pt modelId="{53E94E96-CB92-4D49-876C-D7F0E8E3992D}" type="parTrans" cxnId="{DC962E95-EDEB-4EA4-93EF-92BF872DCFD2}">
      <dgm:prSet/>
      <dgm:spPr/>
      <dgm:t>
        <a:bodyPr/>
        <a:lstStyle/>
        <a:p>
          <a:endParaRPr lang="it-IT"/>
        </a:p>
      </dgm:t>
    </dgm:pt>
    <dgm:pt modelId="{E0818A9C-B115-4404-8215-898D9B4C26E0}" type="sibTrans" cxnId="{DC962E95-EDEB-4EA4-93EF-92BF872DCFD2}">
      <dgm:prSet/>
      <dgm:spPr/>
      <dgm:t>
        <a:bodyPr/>
        <a:lstStyle/>
        <a:p>
          <a:endParaRPr lang="it-IT"/>
        </a:p>
      </dgm:t>
    </dgm:pt>
    <dgm:pt modelId="{BF09DF08-5FAE-47F5-8AC9-5D77085B9F80}">
      <dgm:prSet phldrT="[Testo]"/>
      <dgm:spPr/>
      <dgm:t>
        <a:bodyPr/>
        <a:lstStyle/>
        <a:p>
          <a:r>
            <a:rPr lang="it-IT" dirty="0"/>
            <a:t>3</a:t>
          </a:r>
        </a:p>
      </dgm:t>
    </dgm:pt>
    <dgm:pt modelId="{041DAE20-AB05-420F-AFD5-7AC5E9298DDD}" type="parTrans" cxnId="{B2AC118F-B4E6-4B75-B254-EDA50C2BEF80}">
      <dgm:prSet/>
      <dgm:spPr/>
      <dgm:t>
        <a:bodyPr/>
        <a:lstStyle/>
        <a:p>
          <a:endParaRPr lang="it-IT"/>
        </a:p>
      </dgm:t>
    </dgm:pt>
    <dgm:pt modelId="{4DD86C39-A6AB-4CE2-94E6-CD1291616FA9}" type="sibTrans" cxnId="{B2AC118F-B4E6-4B75-B254-EDA50C2BEF80}">
      <dgm:prSet/>
      <dgm:spPr/>
      <dgm:t>
        <a:bodyPr/>
        <a:lstStyle/>
        <a:p>
          <a:endParaRPr lang="it-IT"/>
        </a:p>
      </dgm:t>
    </dgm:pt>
    <dgm:pt modelId="{08C6BE0A-A2FA-4076-A80F-F3C669783101}">
      <dgm:prSet phldrT="[Testo]" custT="1"/>
      <dgm:spPr/>
      <dgm:t>
        <a:bodyPr/>
        <a:lstStyle/>
        <a:p>
          <a:pPr algn="r">
            <a:buFont typeface="+mj-lt"/>
            <a:buNone/>
          </a:pPr>
          <a:r>
            <a:rPr lang="it-IT" sz="1500" b="1" dirty="0">
              <a:latin typeface="Arial" panose="020B0604020202020204" pitchFamily="34" charset="0"/>
              <a:cs typeface="Arial" panose="020B0604020202020204" pitchFamily="34" charset="0"/>
            </a:rPr>
            <a:t>          </a:t>
          </a:r>
          <a:r>
            <a:rPr lang="en-US" sz="1500" b="1" dirty="0">
              <a:latin typeface="Arial" panose="020B0604020202020204" pitchFamily="34" charset="0"/>
              <a:cs typeface="Arial" panose="020B0604020202020204" pitchFamily="34" charset="0"/>
            </a:rPr>
            <a:t>Italian civil protection,   with its undisputed ability to manage emergencies, must further develop risk forecasting and prevention</a:t>
          </a:r>
          <a:endParaRPr lang="it-IT" sz="1500" b="1" dirty="0">
            <a:latin typeface="Arial" panose="020B0604020202020204" pitchFamily="34" charset="0"/>
            <a:cs typeface="Arial" panose="020B0604020202020204" pitchFamily="34" charset="0"/>
          </a:endParaRPr>
        </a:p>
      </dgm:t>
    </dgm:pt>
    <dgm:pt modelId="{1007AECE-45BF-4E7B-BCD7-EB0E54412796}" type="parTrans" cxnId="{14EB0EB0-44B3-424E-8932-13A6A2ACEE51}">
      <dgm:prSet/>
      <dgm:spPr/>
      <dgm:t>
        <a:bodyPr/>
        <a:lstStyle/>
        <a:p>
          <a:endParaRPr lang="it-IT"/>
        </a:p>
      </dgm:t>
    </dgm:pt>
    <dgm:pt modelId="{3E289DCF-74D4-444A-9473-523766669B37}" type="sibTrans" cxnId="{14EB0EB0-44B3-424E-8932-13A6A2ACEE51}">
      <dgm:prSet/>
      <dgm:spPr/>
      <dgm:t>
        <a:bodyPr/>
        <a:lstStyle/>
        <a:p>
          <a:endParaRPr lang="it-IT"/>
        </a:p>
      </dgm:t>
    </dgm:pt>
    <dgm:pt modelId="{E72B95CE-B308-4027-80D9-184486A93A44}">
      <dgm:prSet phldrT="[Testo]"/>
      <dgm:spPr/>
      <dgm:t>
        <a:bodyPr/>
        <a:lstStyle/>
        <a:p>
          <a:r>
            <a:rPr lang="it-IT" dirty="0"/>
            <a:t>4</a:t>
          </a:r>
        </a:p>
      </dgm:t>
    </dgm:pt>
    <dgm:pt modelId="{B2A841DF-1C59-4F04-92C1-249F2CB9FE2D}" type="parTrans" cxnId="{13F9C061-BBA0-4356-BFE2-090244A2212D}">
      <dgm:prSet/>
      <dgm:spPr/>
      <dgm:t>
        <a:bodyPr/>
        <a:lstStyle/>
        <a:p>
          <a:endParaRPr lang="it-IT"/>
        </a:p>
      </dgm:t>
    </dgm:pt>
    <dgm:pt modelId="{924731EE-90F9-4C99-8C7E-582E79259516}" type="sibTrans" cxnId="{13F9C061-BBA0-4356-BFE2-090244A2212D}">
      <dgm:prSet/>
      <dgm:spPr/>
      <dgm:t>
        <a:bodyPr/>
        <a:lstStyle/>
        <a:p>
          <a:endParaRPr lang="it-IT"/>
        </a:p>
      </dgm:t>
    </dgm:pt>
    <dgm:pt modelId="{6ACECF13-0F30-404C-AC91-B972DDD67498}">
      <dgm:prSet phldrT="[Testo]" custT="1"/>
      <dgm:spPr/>
      <dgm:t>
        <a:bodyPr/>
        <a:lstStyle/>
        <a:p>
          <a:pPr algn="l">
            <a:buNone/>
          </a:pPr>
          <a:r>
            <a:rPr lang="en-US" sz="1500" b="1" dirty="0">
              <a:latin typeface="Arial" panose="020B0604020202020204" pitchFamily="34" charset="0"/>
              <a:cs typeface="Arial" panose="020B0604020202020204" pitchFamily="34" charset="0"/>
            </a:rPr>
            <a:t>Unfortunately, these activities are not a “political priority”: integration of all the synergies, policies and funding available today is needed</a:t>
          </a:r>
          <a:endParaRPr lang="it-IT" sz="1500" b="1" dirty="0">
            <a:latin typeface="Arial" panose="020B0604020202020204" pitchFamily="34" charset="0"/>
            <a:cs typeface="Arial" panose="020B0604020202020204" pitchFamily="34" charset="0"/>
          </a:endParaRPr>
        </a:p>
      </dgm:t>
    </dgm:pt>
    <dgm:pt modelId="{46CB2E62-EB1B-4938-B053-FFF4E5BF5CED}" type="parTrans" cxnId="{BE72D3C8-9FB7-4DAE-860A-0EB1E7BE0DCF}">
      <dgm:prSet/>
      <dgm:spPr/>
      <dgm:t>
        <a:bodyPr/>
        <a:lstStyle/>
        <a:p>
          <a:endParaRPr lang="it-IT"/>
        </a:p>
      </dgm:t>
    </dgm:pt>
    <dgm:pt modelId="{7A8CA1D2-C3D8-484D-91C4-6AB051300B7B}" type="sibTrans" cxnId="{BE72D3C8-9FB7-4DAE-860A-0EB1E7BE0DCF}">
      <dgm:prSet/>
      <dgm:spPr/>
      <dgm:t>
        <a:bodyPr/>
        <a:lstStyle/>
        <a:p>
          <a:endParaRPr lang="it-IT"/>
        </a:p>
      </dgm:t>
    </dgm:pt>
    <dgm:pt modelId="{A782A20C-C569-4D73-82CD-4384D8A1D171}">
      <dgm:prSet phldrT="[Testo]" custT="1"/>
      <dgm:spPr/>
      <dgm:t>
        <a:bodyPr/>
        <a:lstStyle/>
        <a:p>
          <a:pPr algn="l">
            <a:buNone/>
          </a:pPr>
          <a:endParaRPr lang="it-IT" sz="1600" b="1" dirty="0"/>
        </a:p>
      </dgm:t>
    </dgm:pt>
    <dgm:pt modelId="{F38FBFA8-76AD-453C-A97C-63464E96E1A6}" type="parTrans" cxnId="{0BAA79E2-C423-4B33-BA06-241C76DE56D1}">
      <dgm:prSet/>
      <dgm:spPr/>
      <dgm:t>
        <a:bodyPr/>
        <a:lstStyle/>
        <a:p>
          <a:endParaRPr lang="it-IT"/>
        </a:p>
      </dgm:t>
    </dgm:pt>
    <dgm:pt modelId="{E0BF82BE-BFAE-416D-8096-F7DBAAAE7F45}" type="sibTrans" cxnId="{0BAA79E2-C423-4B33-BA06-241C76DE56D1}">
      <dgm:prSet/>
      <dgm:spPr/>
      <dgm:t>
        <a:bodyPr/>
        <a:lstStyle/>
        <a:p>
          <a:endParaRPr lang="it-IT"/>
        </a:p>
      </dgm:t>
    </dgm:pt>
    <dgm:pt modelId="{7F48158A-9EBF-479C-A3CB-8D4CC1A2A0CC}" type="pres">
      <dgm:prSet presAssocID="{5D16E139-A390-4503-AA22-D40E489FE3EB}" presName="cycleMatrixDiagram" presStyleCnt="0">
        <dgm:presLayoutVars>
          <dgm:chMax val="1"/>
          <dgm:dir/>
          <dgm:animLvl val="lvl"/>
          <dgm:resizeHandles val="exact"/>
        </dgm:presLayoutVars>
      </dgm:prSet>
      <dgm:spPr/>
    </dgm:pt>
    <dgm:pt modelId="{A71D2334-B96F-4AEA-92D0-F93BAB8D308F}" type="pres">
      <dgm:prSet presAssocID="{5D16E139-A390-4503-AA22-D40E489FE3EB}" presName="children" presStyleCnt="0"/>
      <dgm:spPr/>
    </dgm:pt>
    <dgm:pt modelId="{BAC4F97A-48C9-45D7-92A6-A270E2B739DE}" type="pres">
      <dgm:prSet presAssocID="{5D16E139-A390-4503-AA22-D40E489FE3EB}" presName="child1group" presStyleCnt="0"/>
      <dgm:spPr/>
    </dgm:pt>
    <dgm:pt modelId="{749AA174-B5F9-490C-BF42-00D5CA2F1756}" type="pres">
      <dgm:prSet presAssocID="{5D16E139-A390-4503-AA22-D40E489FE3EB}" presName="child1" presStyleLbl="bgAcc1" presStyleIdx="0" presStyleCnt="4" custScaleX="199156" custScaleY="116942" custLinFactNeighborX="-24414" custLinFactNeighborY="15183"/>
      <dgm:spPr/>
    </dgm:pt>
    <dgm:pt modelId="{2D6FC50B-639B-417E-B1B6-9BB780DC2E45}" type="pres">
      <dgm:prSet presAssocID="{5D16E139-A390-4503-AA22-D40E489FE3EB}" presName="child1Text" presStyleLbl="bgAcc1" presStyleIdx="0" presStyleCnt="4">
        <dgm:presLayoutVars>
          <dgm:bulletEnabled val="1"/>
        </dgm:presLayoutVars>
      </dgm:prSet>
      <dgm:spPr/>
    </dgm:pt>
    <dgm:pt modelId="{3A60D6CD-D589-42CF-A3C4-A70C14B6889F}" type="pres">
      <dgm:prSet presAssocID="{5D16E139-A390-4503-AA22-D40E489FE3EB}" presName="child2group" presStyleCnt="0"/>
      <dgm:spPr/>
    </dgm:pt>
    <dgm:pt modelId="{86EA9FDF-EA42-4652-BDF7-21B696731C89}" type="pres">
      <dgm:prSet presAssocID="{5D16E139-A390-4503-AA22-D40E489FE3EB}" presName="child2" presStyleLbl="bgAcc1" presStyleIdx="1" presStyleCnt="4" custScaleX="203041" custScaleY="119123" custLinFactNeighborX="29085" custLinFactNeighborY="14092"/>
      <dgm:spPr/>
    </dgm:pt>
    <dgm:pt modelId="{C8AA1738-6D48-4BFA-8A59-2458F01C03A2}" type="pres">
      <dgm:prSet presAssocID="{5D16E139-A390-4503-AA22-D40E489FE3EB}" presName="child2Text" presStyleLbl="bgAcc1" presStyleIdx="1" presStyleCnt="4">
        <dgm:presLayoutVars>
          <dgm:bulletEnabled val="1"/>
        </dgm:presLayoutVars>
      </dgm:prSet>
      <dgm:spPr/>
    </dgm:pt>
    <dgm:pt modelId="{125A0AAC-3778-488B-9CBE-71F021B73814}" type="pres">
      <dgm:prSet presAssocID="{5D16E139-A390-4503-AA22-D40E489FE3EB}" presName="child3group" presStyleCnt="0"/>
      <dgm:spPr/>
    </dgm:pt>
    <dgm:pt modelId="{AB62E8C9-77F7-4D5D-A579-57BD9A036456}" type="pres">
      <dgm:prSet presAssocID="{5D16E139-A390-4503-AA22-D40E489FE3EB}" presName="child3" presStyleLbl="bgAcc1" presStyleIdx="2" presStyleCnt="4" custScaleX="213097" custScaleY="129693" custLinFactNeighborX="25169" custLinFactNeighborY="-17445"/>
      <dgm:spPr/>
    </dgm:pt>
    <dgm:pt modelId="{970858A6-DA87-48FC-A755-1028EA2C02FA}" type="pres">
      <dgm:prSet presAssocID="{5D16E139-A390-4503-AA22-D40E489FE3EB}" presName="child3Text" presStyleLbl="bgAcc1" presStyleIdx="2" presStyleCnt="4">
        <dgm:presLayoutVars>
          <dgm:bulletEnabled val="1"/>
        </dgm:presLayoutVars>
      </dgm:prSet>
      <dgm:spPr/>
    </dgm:pt>
    <dgm:pt modelId="{4BD85F41-AC35-4121-A5AC-1A99B9015BA2}" type="pres">
      <dgm:prSet presAssocID="{5D16E139-A390-4503-AA22-D40E489FE3EB}" presName="child4group" presStyleCnt="0"/>
      <dgm:spPr/>
    </dgm:pt>
    <dgm:pt modelId="{EA1A0FA5-F5E8-4DF4-A66C-4451D9B16F49}" type="pres">
      <dgm:prSet presAssocID="{5D16E139-A390-4503-AA22-D40E489FE3EB}" presName="child4" presStyleLbl="bgAcc1" presStyleIdx="3" presStyleCnt="4" custScaleX="204183" custScaleY="132398" custLinFactNeighborX="-21741" custLinFactNeighborY="-15938"/>
      <dgm:spPr/>
    </dgm:pt>
    <dgm:pt modelId="{8E745DE4-D041-41E5-A464-3F3DA7918CA6}" type="pres">
      <dgm:prSet presAssocID="{5D16E139-A390-4503-AA22-D40E489FE3EB}" presName="child4Text" presStyleLbl="bgAcc1" presStyleIdx="3" presStyleCnt="4">
        <dgm:presLayoutVars>
          <dgm:bulletEnabled val="1"/>
        </dgm:presLayoutVars>
      </dgm:prSet>
      <dgm:spPr/>
    </dgm:pt>
    <dgm:pt modelId="{0DAE931A-2D94-4292-B844-4B3BC3E31F8B}" type="pres">
      <dgm:prSet presAssocID="{5D16E139-A390-4503-AA22-D40E489FE3EB}" presName="childPlaceholder" presStyleCnt="0"/>
      <dgm:spPr/>
    </dgm:pt>
    <dgm:pt modelId="{10F00155-9AF1-4431-BBFD-CCE053C2D6EF}" type="pres">
      <dgm:prSet presAssocID="{5D16E139-A390-4503-AA22-D40E489FE3EB}" presName="circle" presStyleCnt="0"/>
      <dgm:spPr/>
    </dgm:pt>
    <dgm:pt modelId="{63C0F82F-ED10-4954-AECF-590B898156B3}" type="pres">
      <dgm:prSet presAssocID="{5D16E139-A390-4503-AA22-D40E489FE3EB}" presName="quadrant1" presStyleLbl="node1" presStyleIdx="0" presStyleCnt="4">
        <dgm:presLayoutVars>
          <dgm:chMax val="1"/>
          <dgm:bulletEnabled val="1"/>
        </dgm:presLayoutVars>
      </dgm:prSet>
      <dgm:spPr/>
    </dgm:pt>
    <dgm:pt modelId="{D95C1E4D-597B-4E9C-9E09-53FD362816BC}" type="pres">
      <dgm:prSet presAssocID="{5D16E139-A390-4503-AA22-D40E489FE3EB}" presName="quadrant2" presStyleLbl="node1" presStyleIdx="1" presStyleCnt="4">
        <dgm:presLayoutVars>
          <dgm:chMax val="1"/>
          <dgm:bulletEnabled val="1"/>
        </dgm:presLayoutVars>
      </dgm:prSet>
      <dgm:spPr/>
    </dgm:pt>
    <dgm:pt modelId="{C287E85D-9E0E-4CED-BDAB-51D66047C328}" type="pres">
      <dgm:prSet presAssocID="{5D16E139-A390-4503-AA22-D40E489FE3EB}" presName="quadrant3" presStyleLbl="node1" presStyleIdx="2" presStyleCnt="4">
        <dgm:presLayoutVars>
          <dgm:chMax val="1"/>
          <dgm:bulletEnabled val="1"/>
        </dgm:presLayoutVars>
      </dgm:prSet>
      <dgm:spPr/>
    </dgm:pt>
    <dgm:pt modelId="{07A2D22F-1D6A-4BF6-AB01-5836FE03CF8A}" type="pres">
      <dgm:prSet presAssocID="{5D16E139-A390-4503-AA22-D40E489FE3EB}" presName="quadrant4" presStyleLbl="node1" presStyleIdx="3" presStyleCnt="4">
        <dgm:presLayoutVars>
          <dgm:chMax val="1"/>
          <dgm:bulletEnabled val="1"/>
        </dgm:presLayoutVars>
      </dgm:prSet>
      <dgm:spPr/>
    </dgm:pt>
    <dgm:pt modelId="{49590A21-A293-4B35-A730-7DAEA65F0EF0}" type="pres">
      <dgm:prSet presAssocID="{5D16E139-A390-4503-AA22-D40E489FE3EB}" presName="quadrantPlaceholder" presStyleCnt="0"/>
      <dgm:spPr/>
    </dgm:pt>
    <dgm:pt modelId="{32F54F31-0F7A-4259-83F0-9B5653370954}" type="pres">
      <dgm:prSet presAssocID="{5D16E139-A390-4503-AA22-D40E489FE3EB}" presName="center1" presStyleLbl="fgShp" presStyleIdx="0" presStyleCnt="2"/>
      <dgm:spPr/>
    </dgm:pt>
    <dgm:pt modelId="{04A9AB0F-38D8-45D2-A402-2AD642F752FA}" type="pres">
      <dgm:prSet presAssocID="{5D16E139-A390-4503-AA22-D40E489FE3EB}" presName="center2" presStyleLbl="fgShp" presStyleIdx="1" presStyleCnt="2"/>
      <dgm:spPr/>
    </dgm:pt>
  </dgm:ptLst>
  <dgm:cxnLst>
    <dgm:cxn modelId="{18826103-9EBF-4CF6-84AA-6C33A27ACF4C}" srcId="{5D16E139-A390-4503-AA22-D40E489FE3EB}" destId="{7194ECE0-4364-40D1-8CF8-DFCF307AFF11}" srcOrd="0" destOrd="0" parTransId="{DE3BB17A-910F-4095-8F02-1D2028A1C3C1}" sibTransId="{1845F1CB-D557-4566-AEE0-6FD85D74FB40}"/>
    <dgm:cxn modelId="{170D9133-DC62-4EEE-9AE5-284DC2128996}" type="presOf" srcId="{A782A20C-C569-4D73-82CD-4384D8A1D171}" destId="{C8AA1738-6D48-4BFA-8A59-2458F01C03A2}" srcOrd="1" destOrd="1" presId="urn:microsoft.com/office/officeart/2005/8/layout/cycle4"/>
    <dgm:cxn modelId="{CB09CE43-1070-4494-BD15-1CBF85C91C81}" type="presOf" srcId="{BF09DF08-5FAE-47F5-8AC9-5D77085B9F80}" destId="{C287E85D-9E0E-4CED-BDAB-51D66047C328}" srcOrd="0" destOrd="0" presId="urn:microsoft.com/office/officeart/2005/8/layout/cycle4"/>
    <dgm:cxn modelId="{B0247D46-3B66-4DF0-B51B-E9C976CE32FF}" type="presOf" srcId="{08C6BE0A-A2FA-4076-A80F-F3C669783101}" destId="{970858A6-DA87-48FC-A755-1028EA2C02FA}" srcOrd="1" destOrd="0" presId="urn:microsoft.com/office/officeart/2005/8/layout/cycle4"/>
    <dgm:cxn modelId="{6C66954E-DA89-4341-B8CD-992B5E29D65F}" type="presOf" srcId="{99166A5B-7207-4F53-917D-20221D59FFEA}" destId="{749AA174-B5F9-490C-BF42-00D5CA2F1756}" srcOrd="0" destOrd="0" presId="urn:microsoft.com/office/officeart/2005/8/layout/cycle4"/>
    <dgm:cxn modelId="{B75A5E5B-B804-4C67-93C6-E97D092DA4DA}" type="presOf" srcId="{BA8491F1-EF17-4DBD-8999-D9B7EC32EFF3}" destId="{86EA9FDF-EA42-4652-BDF7-21B696731C89}" srcOrd="0" destOrd="0" presId="urn:microsoft.com/office/officeart/2005/8/layout/cycle4"/>
    <dgm:cxn modelId="{13F9C061-BBA0-4356-BFE2-090244A2212D}" srcId="{5D16E139-A390-4503-AA22-D40E489FE3EB}" destId="{E72B95CE-B308-4027-80D9-184486A93A44}" srcOrd="3" destOrd="0" parTransId="{B2A841DF-1C59-4F04-92C1-249F2CB9FE2D}" sibTransId="{924731EE-90F9-4C99-8C7E-582E79259516}"/>
    <dgm:cxn modelId="{F9451862-AD67-4CEF-A064-9F4D08CBA7B3}" type="presOf" srcId="{7194ECE0-4364-40D1-8CF8-DFCF307AFF11}" destId="{63C0F82F-ED10-4954-AECF-590B898156B3}" srcOrd="0" destOrd="0" presId="urn:microsoft.com/office/officeart/2005/8/layout/cycle4"/>
    <dgm:cxn modelId="{ADDE7966-2572-4D2F-9FA5-B60FBA5D9276}" type="presOf" srcId="{6ACECF13-0F30-404C-AC91-B972DDD67498}" destId="{8E745DE4-D041-41E5-A464-3F3DA7918CA6}" srcOrd="1" destOrd="0" presId="urn:microsoft.com/office/officeart/2005/8/layout/cycle4"/>
    <dgm:cxn modelId="{B2AC118F-B4E6-4B75-B254-EDA50C2BEF80}" srcId="{5D16E139-A390-4503-AA22-D40E489FE3EB}" destId="{BF09DF08-5FAE-47F5-8AC9-5D77085B9F80}" srcOrd="2" destOrd="0" parTransId="{041DAE20-AB05-420F-AFD5-7AC5E9298DDD}" sibTransId="{4DD86C39-A6AB-4CE2-94E6-CD1291616FA9}"/>
    <dgm:cxn modelId="{DC962E95-EDEB-4EA4-93EF-92BF872DCFD2}" srcId="{14110E2C-1C37-4280-BCDB-F4D4CF2FE4B6}" destId="{BA8491F1-EF17-4DBD-8999-D9B7EC32EFF3}" srcOrd="0" destOrd="0" parTransId="{53E94E96-CB92-4D49-876C-D7F0E8E3992D}" sibTransId="{E0818A9C-B115-4404-8215-898D9B4C26E0}"/>
    <dgm:cxn modelId="{E0CD71A3-F972-49F1-BF72-AB5C56DDCD0A}" type="presOf" srcId="{A782A20C-C569-4D73-82CD-4384D8A1D171}" destId="{86EA9FDF-EA42-4652-BDF7-21B696731C89}" srcOrd="0" destOrd="1" presId="urn:microsoft.com/office/officeart/2005/8/layout/cycle4"/>
    <dgm:cxn modelId="{14EB0EB0-44B3-424E-8932-13A6A2ACEE51}" srcId="{BF09DF08-5FAE-47F5-8AC9-5D77085B9F80}" destId="{08C6BE0A-A2FA-4076-A80F-F3C669783101}" srcOrd="0" destOrd="0" parTransId="{1007AECE-45BF-4E7B-BCD7-EB0E54412796}" sibTransId="{3E289DCF-74D4-444A-9473-523766669B37}"/>
    <dgm:cxn modelId="{865EA2B3-F760-451F-87CB-1E3453414E9C}" type="presOf" srcId="{08C6BE0A-A2FA-4076-A80F-F3C669783101}" destId="{AB62E8C9-77F7-4D5D-A579-57BD9A036456}" srcOrd="0" destOrd="0" presId="urn:microsoft.com/office/officeart/2005/8/layout/cycle4"/>
    <dgm:cxn modelId="{B01BEDB4-A544-4E55-9D76-875B590F356F}" type="presOf" srcId="{E72B95CE-B308-4027-80D9-184486A93A44}" destId="{07A2D22F-1D6A-4BF6-AB01-5836FE03CF8A}" srcOrd="0" destOrd="0" presId="urn:microsoft.com/office/officeart/2005/8/layout/cycle4"/>
    <dgm:cxn modelId="{9FF2DDB6-74FB-4A3D-B818-4026A06413EB}" srcId="{5D16E139-A390-4503-AA22-D40E489FE3EB}" destId="{14110E2C-1C37-4280-BCDB-F4D4CF2FE4B6}" srcOrd="1" destOrd="0" parTransId="{8CBBD99D-1EC5-47DE-A130-98B172685CD7}" sibTransId="{4A9E2419-07C1-4368-8D18-D9419A8E4EC7}"/>
    <dgm:cxn modelId="{68AFDBC1-E69B-4C6B-A0D7-8897FF896214}" type="presOf" srcId="{99166A5B-7207-4F53-917D-20221D59FFEA}" destId="{2D6FC50B-639B-417E-B1B6-9BB780DC2E45}" srcOrd="1" destOrd="0" presId="urn:microsoft.com/office/officeart/2005/8/layout/cycle4"/>
    <dgm:cxn modelId="{76F40EC3-4D3F-4C76-ABCA-4035122565F8}" type="presOf" srcId="{14110E2C-1C37-4280-BCDB-F4D4CF2FE4B6}" destId="{D95C1E4D-597B-4E9C-9E09-53FD362816BC}" srcOrd="0" destOrd="0" presId="urn:microsoft.com/office/officeart/2005/8/layout/cycle4"/>
    <dgm:cxn modelId="{BE72D3C8-9FB7-4DAE-860A-0EB1E7BE0DCF}" srcId="{E72B95CE-B308-4027-80D9-184486A93A44}" destId="{6ACECF13-0F30-404C-AC91-B972DDD67498}" srcOrd="0" destOrd="0" parTransId="{46CB2E62-EB1B-4938-B053-FFF4E5BF5CED}" sibTransId="{7A8CA1D2-C3D8-484D-91C4-6AB051300B7B}"/>
    <dgm:cxn modelId="{E01FDACE-5393-4D3F-A88E-5A7249963BDA}" type="presOf" srcId="{BA8491F1-EF17-4DBD-8999-D9B7EC32EFF3}" destId="{C8AA1738-6D48-4BFA-8A59-2458F01C03A2}" srcOrd="1" destOrd="0" presId="urn:microsoft.com/office/officeart/2005/8/layout/cycle4"/>
    <dgm:cxn modelId="{0BAA79E2-C423-4B33-BA06-241C76DE56D1}" srcId="{14110E2C-1C37-4280-BCDB-F4D4CF2FE4B6}" destId="{A782A20C-C569-4D73-82CD-4384D8A1D171}" srcOrd="1" destOrd="0" parTransId="{F38FBFA8-76AD-453C-A97C-63464E96E1A6}" sibTransId="{E0BF82BE-BFAE-416D-8096-F7DBAAAE7F45}"/>
    <dgm:cxn modelId="{192AF1E9-E041-4823-BE6C-4439261769C0}" type="presOf" srcId="{6ACECF13-0F30-404C-AC91-B972DDD67498}" destId="{EA1A0FA5-F5E8-4DF4-A66C-4451D9B16F49}" srcOrd="0" destOrd="0" presId="urn:microsoft.com/office/officeart/2005/8/layout/cycle4"/>
    <dgm:cxn modelId="{4BF946F4-EE75-48F2-8465-0CEDAF21C996}" type="presOf" srcId="{5D16E139-A390-4503-AA22-D40E489FE3EB}" destId="{7F48158A-9EBF-479C-A3CB-8D4CC1A2A0CC}" srcOrd="0" destOrd="0" presId="urn:microsoft.com/office/officeart/2005/8/layout/cycle4"/>
    <dgm:cxn modelId="{77B10DF6-DF8F-4956-ABD9-37AC17439667}" srcId="{7194ECE0-4364-40D1-8CF8-DFCF307AFF11}" destId="{99166A5B-7207-4F53-917D-20221D59FFEA}" srcOrd="0" destOrd="0" parTransId="{ECC92B08-DCBF-47FB-AC61-76FFF20FBAD9}" sibTransId="{16D8C460-0CD5-4B46-8B12-AF156A64547E}"/>
    <dgm:cxn modelId="{B831D073-56A6-4ADD-8513-67037CBF80D2}" type="presParOf" srcId="{7F48158A-9EBF-479C-A3CB-8D4CC1A2A0CC}" destId="{A71D2334-B96F-4AEA-92D0-F93BAB8D308F}" srcOrd="0" destOrd="0" presId="urn:microsoft.com/office/officeart/2005/8/layout/cycle4"/>
    <dgm:cxn modelId="{F68000EB-C2D9-406C-A9CB-A02C12F9BC13}" type="presParOf" srcId="{A71D2334-B96F-4AEA-92D0-F93BAB8D308F}" destId="{BAC4F97A-48C9-45D7-92A6-A270E2B739DE}" srcOrd="0" destOrd="0" presId="urn:microsoft.com/office/officeart/2005/8/layout/cycle4"/>
    <dgm:cxn modelId="{602C036C-60C8-41BF-BBCD-8103D678007F}" type="presParOf" srcId="{BAC4F97A-48C9-45D7-92A6-A270E2B739DE}" destId="{749AA174-B5F9-490C-BF42-00D5CA2F1756}" srcOrd="0" destOrd="0" presId="urn:microsoft.com/office/officeart/2005/8/layout/cycle4"/>
    <dgm:cxn modelId="{F636D7CB-E8B4-4F45-9E35-B0D6C4EA7D95}" type="presParOf" srcId="{BAC4F97A-48C9-45D7-92A6-A270E2B739DE}" destId="{2D6FC50B-639B-417E-B1B6-9BB780DC2E45}" srcOrd="1" destOrd="0" presId="urn:microsoft.com/office/officeart/2005/8/layout/cycle4"/>
    <dgm:cxn modelId="{90F69A53-06B6-4F8F-BA0F-94EE5EC06DAD}" type="presParOf" srcId="{A71D2334-B96F-4AEA-92D0-F93BAB8D308F}" destId="{3A60D6CD-D589-42CF-A3C4-A70C14B6889F}" srcOrd="1" destOrd="0" presId="urn:microsoft.com/office/officeart/2005/8/layout/cycle4"/>
    <dgm:cxn modelId="{23950277-D555-47E7-A5E6-F1EFAB873C90}" type="presParOf" srcId="{3A60D6CD-D589-42CF-A3C4-A70C14B6889F}" destId="{86EA9FDF-EA42-4652-BDF7-21B696731C89}" srcOrd="0" destOrd="0" presId="urn:microsoft.com/office/officeart/2005/8/layout/cycle4"/>
    <dgm:cxn modelId="{7ABFF383-E53F-40D9-841B-BD4CC8919A90}" type="presParOf" srcId="{3A60D6CD-D589-42CF-A3C4-A70C14B6889F}" destId="{C8AA1738-6D48-4BFA-8A59-2458F01C03A2}" srcOrd="1" destOrd="0" presId="urn:microsoft.com/office/officeart/2005/8/layout/cycle4"/>
    <dgm:cxn modelId="{FAED2919-66DC-4649-8FBE-E21FD23BA928}" type="presParOf" srcId="{A71D2334-B96F-4AEA-92D0-F93BAB8D308F}" destId="{125A0AAC-3778-488B-9CBE-71F021B73814}" srcOrd="2" destOrd="0" presId="urn:microsoft.com/office/officeart/2005/8/layout/cycle4"/>
    <dgm:cxn modelId="{9BCED45E-C7B1-4861-9915-2DA93587700E}" type="presParOf" srcId="{125A0AAC-3778-488B-9CBE-71F021B73814}" destId="{AB62E8C9-77F7-4D5D-A579-57BD9A036456}" srcOrd="0" destOrd="0" presId="urn:microsoft.com/office/officeart/2005/8/layout/cycle4"/>
    <dgm:cxn modelId="{60ABE3FE-32F9-4C66-85D7-A25920E24F14}" type="presParOf" srcId="{125A0AAC-3778-488B-9CBE-71F021B73814}" destId="{970858A6-DA87-48FC-A755-1028EA2C02FA}" srcOrd="1" destOrd="0" presId="urn:microsoft.com/office/officeart/2005/8/layout/cycle4"/>
    <dgm:cxn modelId="{8B44ECA8-DC3E-4818-996C-DEC481423002}" type="presParOf" srcId="{A71D2334-B96F-4AEA-92D0-F93BAB8D308F}" destId="{4BD85F41-AC35-4121-A5AC-1A99B9015BA2}" srcOrd="3" destOrd="0" presId="urn:microsoft.com/office/officeart/2005/8/layout/cycle4"/>
    <dgm:cxn modelId="{0338673C-3311-4941-BC54-96F166068C04}" type="presParOf" srcId="{4BD85F41-AC35-4121-A5AC-1A99B9015BA2}" destId="{EA1A0FA5-F5E8-4DF4-A66C-4451D9B16F49}" srcOrd="0" destOrd="0" presId="urn:microsoft.com/office/officeart/2005/8/layout/cycle4"/>
    <dgm:cxn modelId="{4214A0E6-2A5A-4C4C-9647-7E819D32CA17}" type="presParOf" srcId="{4BD85F41-AC35-4121-A5AC-1A99B9015BA2}" destId="{8E745DE4-D041-41E5-A464-3F3DA7918CA6}" srcOrd="1" destOrd="0" presId="urn:microsoft.com/office/officeart/2005/8/layout/cycle4"/>
    <dgm:cxn modelId="{E968114D-4F33-48BB-A2B2-E1A88E3B70B8}" type="presParOf" srcId="{A71D2334-B96F-4AEA-92D0-F93BAB8D308F}" destId="{0DAE931A-2D94-4292-B844-4B3BC3E31F8B}" srcOrd="4" destOrd="0" presId="urn:microsoft.com/office/officeart/2005/8/layout/cycle4"/>
    <dgm:cxn modelId="{4DF6D760-3405-4368-B6ED-F149E25A776E}" type="presParOf" srcId="{7F48158A-9EBF-479C-A3CB-8D4CC1A2A0CC}" destId="{10F00155-9AF1-4431-BBFD-CCE053C2D6EF}" srcOrd="1" destOrd="0" presId="urn:microsoft.com/office/officeart/2005/8/layout/cycle4"/>
    <dgm:cxn modelId="{6198A2CB-4E4D-43F0-86EE-9EFEFCE88464}" type="presParOf" srcId="{10F00155-9AF1-4431-BBFD-CCE053C2D6EF}" destId="{63C0F82F-ED10-4954-AECF-590B898156B3}" srcOrd="0" destOrd="0" presId="urn:microsoft.com/office/officeart/2005/8/layout/cycle4"/>
    <dgm:cxn modelId="{ABCA31A8-75B0-482E-81A8-35DE57977C45}" type="presParOf" srcId="{10F00155-9AF1-4431-BBFD-CCE053C2D6EF}" destId="{D95C1E4D-597B-4E9C-9E09-53FD362816BC}" srcOrd="1" destOrd="0" presId="urn:microsoft.com/office/officeart/2005/8/layout/cycle4"/>
    <dgm:cxn modelId="{3931D4F9-E74F-44AD-A30B-DA398E1B8E6C}" type="presParOf" srcId="{10F00155-9AF1-4431-BBFD-CCE053C2D6EF}" destId="{C287E85D-9E0E-4CED-BDAB-51D66047C328}" srcOrd="2" destOrd="0" presId="urn:microsoft.com/office/officeart/2005/8/layout/cycle4"/>
    <dgm:cxn modelId="{13A086F0-C3DF-4B2E-89E6-94BA314B721A}" type="presParOf" srcId="{10F00155-9AF1-4431-BBFD-CCE053C2D6EF}" destId="{07A2D22F-1D6A-4BF6-AB01-5836FE03CF8A}" srcOrd="3" destOrd="0" presId="urn:microsoft.com/office/officeart/2005/8/layout/cycle4"/>
    <dgm:cxn modelId="{406D75C3-2FFD-4BB3-854D-A95AB2D45794}" type="presParOf" srcId="{10F00155-9AF1-4431-BBFD-CCE053C2D6EF}" destId="{49590A21-A293-4B35-A730-7DAEA65F0EF0}" srcOrd="4" destOrd="0" presId="urn:microsoft.com/office/officeart/2005/8/layout/cycle4"/>
    <dgm:cxn modelId="{90982721-5E7A-44AC-A48B-3BC3237F9DC7}" type="presParOf" srcId="{7F48158A-9EBF-479C-A3CB-8D4CC1A2A0CC}" destId="{32F54F31-0F7A-4259-83F0-9B5653370954}" srcOrd="2" destOrd="0" presId="urn:microsoft.com/office/officeart/2005/8/layout/cycle4"/>
    <dgm:cxn modelId="{77721E4E-C63B-44B2-AD22-11F6690BAB41}" type="presParOf" srcId="{7F48158A-9EBF-479C-A3CB-8D4CC1A2A0CC}" destId="{04A9AB0F-38D8-45D2-A402-2AD642F752FA}"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2E8C9-77F7-4D5D-A579-57BD9A036456}">
      <dsp:nvSpPr>
        <dsp:cNvPr id="0" name=""/>
        <dsp:cNvSpPr/>
      </dsp:nvSpPr>
      <dsp:spPr>
        <a:xfrm>
          <a:off x="4346760" y="2408861"/>
          <a:ext cx="4438215" cy="174972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r" defTabSz="666750">
            <a:lnSpc>
              <a:spcPct val="90000"/>
            </a:lnSpc>
            <a:spcBef>
              <a:spcPct val="0"/>
            </a:spcBef>
            <a:spcAft>
              <a:spcPct val="15000"/>
            </a:spcAft>
            <a:buFont typeface="+mj-lt"/>
            <a:buNone/>
          </a:pPr>
          <a:r>
            <a:rPr lang="it-IT" sz="1500" b="1" kern="1200" dirty="0">
              <a:latin typeface="Arial" panose="020B0604020202020204" pitchFamily="34" charset="0"/>
              <a:cs typeface="Arial" panose="020B0604020202020204" pitchFamily="34" charset="0"/>
            </a:rPr>
            <a:t>          </a:t>
          </a:r>
          <a:r>
            <a:rPr lang="en-US" sz="1500" b="1" kern="1200" dirty="0">
              <a:latin typeface="Arial" panose="020B0604020202020204" pitchFamily="34" charset="0"/>
              <a:cs typeface="Arial" panose="020B0604020202020204" pitchFamily="34" charset="0"/>
            </a:rPr>
            <a:t>Italian civil protection,   with its undisputed ability to manage emergencies, must further develop risk forecasting and prevention</a:t>
          </a:r>
          <a:endParaRPr lang="it-IT" sz="1500" b="1" kern="1200" dirty="0">
            <a:latin typeface="Arial" panose="020B0604020202020204" pitchFamily="34" charset="0"/>
            <a:cs typeface="Arial" panose="020B0604020202020204" pitchFamily="34" charset="0"/>
          </a:endParaRPr>
        </a:p>
      </dsp:txBody>
      <dsp:txXfrm>
        <a:off x="5716661" y="2884729"/>
        <a:ext cx="3029878" cy="1235424"/>
      </dsp:txXfrm>
    </dsp:sp>
    <dsp:sp modelId="{EA1A0FA5-F5E8-4DF4-A66C-4451D9B16F49}">
      <dsp:nvSpPr>
        <dsp:cNvPr id="0" name=""/>
        <dsp:cNvSpPr/>
      </dsp:nvSpPr>
      <dsp:spPr>
        <a:xfrm>
          <a:off x="67927" y="2410945"/>
          <a:ext cx="4252561" cy="178622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666750">
            <a:lnSpc>
              <a:spcPct val="90000"/>
            </a:lnSpc>
            <a:spcBef>
              <a:spcPct val="0"/>
            </a:spcBef>
            <a:spcAft>
              <a:spcPct val="15000"/>
            </a:spcAft>
            <a:buNone/>
          </a:pPr>
          <a:r>
            <a:rPr lang="en-US" sz="1500" b="1" kern="1200" dirty="0">
              <a:latin typeface="Arial" panose="020B0604020202020204" pitchFamily="34" charset="0"/>
              <a:cs typeface="Arial" panose="020B0604020202020204" pitchFamily="34" charset="0"/>
            </a:rPr>
            <a:t>Unfortunately, these activities are not a “political priority”: integration of all the synergies, policies and funding available today is needed</a:t>
          </a:r>
          <a:endParaRPr lang="it-IT" sz="1500" b="1" kern="1200" dirty="0">
            <a:latin typeface="Arial" panose="020B0604020202020204" pitchFamily="34" charset="0"/>
            <a:cs typeface="Arial" panose="020B0604020202020204" pitchFamily="34" charset="0"/>
          </a:endParaRPr>
        </a:p>
      </dsp:txBody>
      <dsp:txXfrm>
        <a:off x="107164" y="2896738"/>
        <a:ext cx="2898319" cy="1261192"/>
      </dsp:txXfrm>
    </dsp:sp>
    <dsp:sp modelId="{86EA9FDF-EA42-4652-BDF7-21B696731C89}">
      <dsp:nvSpPr>
        <dsp:cNvPr id="0" name=""/>
        <dsp:cNvSpPr/>
      </dsp:nvSpPr>
      <dsp:spPr>
        <a:xfrm>
          <a:off x="4536507" y="38735"/>
          <a:ext cx="4228776" cy="160712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r" defTabSz="666750">
            <a:lnSpc>
              <a:spcPct val="90000"/>
            </a:lnSpc>
            <a:spcBef>
              <a:spcPct val="0"/>
            </a:spcBef>
            <a:spcAft>
              <a:spcPct val="15000"/>
            </a:spcAft>
            <a:buNone/>
          </a:pPr>
          <a:r>
            <a:rPr lang="en-US" sz="1500" b="1" kern="1200" dirty="0">
              <a:latin typeface="Arial" panose="020B0604020202020204" pitchFamily="34" charset="0"/>
              <a:cs typeface="Arial" panose="020B0604020202020204" pitchFamily="34" charset="0"/>
            </a:rPr>
            <a:t>In modern society, crisis management requires an "integrated" and "multidisciplinary" approach</a:t>
          </a:r>
          <a:endParaRPr lang="it-IT" sz="15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None/>
          </a:pPr>
          <a:endParaRPr lang="it-IT" sz="1600" b="1" kern="1200" dirty="0"/>
        </a:p>
      </dsp:txBody>
      <dsp:txXfrm>
        <a:off x="5840443" y="74038"/>
        <a:ext cx="2889537" cy="1134737"/>
      </dsp:txXfrm>
    </dsp:sp>
    <dsp:sp modelId="{749AA174-B5F9-490C-BF42-00D5CA2F1756}">
      <dsp:nvSpPr>
        <dsp:cNvPr id="0" name=""/>
        <dsp:cNvSpPr/>
      </dsp:nvSpPr>
      <dsp:spPr>
        <a:xfrm>
          <a:off x="64605" y="68166"/>
          <a:ext cx="4147863" cy="15777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666750">
            <a:lnSpc>
              <a:spcPct val="90000"/>
            </a:lnSpc>
            <a:spcBef>
              <a:spcPct val="0"/>
            </a:spcBef>
            <a:spcAft>
              <a:spcPct val="15000"/>
            </a:spcAft>
            <a:buNone/>
          </a:pPr>
          <a:r>
            <a:rPr lang="en-US" sz="1500" b="1" kern="1200" dirty="0">
              <a:effectLst/>
              <a:latin typeface="Arial" panose="020B0604020202020204" pitchFamily="34" charset="0"/>
              <a:cs typeface="Arial" panose="020B0604020202020204" pitchFamily="34" charset="0"/>
            </a:rPr>
            <a:t>Every territory should deal with its future of development and well-being addressing risk prevention and the citizens safety as priorities</a:t>
          </a:r>
          <a:endParaRPr lang="it-IT" sz="1500" b="1" kern="1200" dirty="0">
            <a:effectLst/>
            <a:latin typeface="Arial" panose="020B0604020202020204" pitchFamily="34" charset="0"/>
            <a:cs typeface="Arial" panose="020B0604020202020204" pitchFamily="34" charset="0"/>
          </a:endParaRPr>
        </a:p>
      </dsp:txBody>
      <dsp:txXfrm>
        <a:off x="99262" y="102823"/>
        <a:ext cx="2834190" cy="1113961"/>
      </dsp:txXfrm>
    </dsp:sp>
    <dsp:sp modelId="{63C0F82F-ED10-4954-AECF-590B898156B3}">
      <dsp:nvSpPr>
        <dsp:cNvPr id="0" name=""/>
        <dsp:cNvSpPr/>
      </dsp:nvSpPr>
      <dsp:spPr>
        <a:xfrm>
          <a:off x="2524785" y="262701"/>
          <a:ext cx="1825542" cy="1825542"/>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it-IT" sz="4300" kern="1200" dirty="0"/>
            <a:t>1</a:t>
          </a:r>
        </a:p>
      </dsp:txBody>
      <dsp:txXfrm>
        <a:off x="3059474" y="797390"/>
        <a:ext cx="1290853" cy="1290853"/>
      </dsp:txXfrm>
    </dsp:sp>
    <dsp:sp modelId="{D95C1E4D-597B-4E9C-9E09-53FD362816BC}">
      <dsp:nvSpPr>
        <dsp:cNvPr id="0" name=""/>
        <dsp:cNvSpPr/>
      </dsp:nvSpPr>
      <dsp:spPr>
        <a:xfrm rot="5400000">
          <a:off x="4434648" y="262701"/>
          <a:ext cx="1825542" cy="1825542"/>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it-IT" sz="4300" kern="1200" dirty="0"/>
            <a:t>2</a:t>
          </a:r>
        </a:p>
      </dsp:txBody>
      <dsp:txXfrm rot="-5400000">
        <a:off x="4434648" y="797390"/>
        <a:ext cx="1290853" cy="1290853"/>
      </dsp:txXfrm>
    </dsp:sp>
    <dsp:sp modelId="{C287E85D-9E0E-4CED-BDAB-51D66047C328}">
      <dsp:nvSpPr>
        <dsp:cNvPr id="0" name=""/>
        <dsp:cNvSpPr/>
      </dsp:nvSpPr>
      <dsp:spPr>
        <a:xfrm rot="10800000">
          <a:off x="4434648" y="2172564"/>
          <a:ext cx="1825542" cy="1825542"/>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it-IT" sz="4300" kern="1200" dirty="0"/>
            <a:t>3</a:t>
          </a:r>
        </a:p>
      </dsp:txBody>
      <dsp:txXfrm rot="10800000">
        <a:off x="4434648" y="2172564"/>
        <a:ext cx="1290853" cy="1290853"/>
      </dsp:txXfrm>
    </dsp:sp>
    <dsp:sp modelId="{07A2D22F-1D6A-4BF6-AB01-5836FE03CF8A}">
      <dsp:nvSpPr>
        <dsp:cNvPr id="0" name=""/>
        <dsp:cNvSpPr/>
      </dsp:nvSpPr>
      <dsp:spPr>
        <a:xfrm rot="16200000">
          <a:off x="2524785" y="2172564"/>
          <a:ext cx="1825542" cy="1825542"/>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it-IT" sz="4300" kern="1200" dirty="0"/>
            <a:t>4</a:t>
          </a:r>
        </a:p>
      </dsp:txBody>
      <dsp:txXfrm rot="5400000">
        <a:off x="3059474" y="2172564"/>
        <a:ext cx="1290853" cy="1290853"/>
      </dsp:txXfrm>
    </dsp:sp>
    <dsp:sp modelId="{32F54F31-0F7A-4259-83F0-9B5653370954}">
      <dsp:nvSpPr>
        <dsp:cNvPr id="0" name=""/>
        <dsp:cNvSpPr/>
      </dsp:nvSpPr>
      <dsp:spPr>
        <a:xfrm>
          <a:off x="4077339" y="1750960"/>
          <a:ext cx="630297" cy="548084"/>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A9AB0F-38D8-45D2-A402-2AD642F752FA}">
      <dsp:nvSpPr>
        <dsp:cNvPr id="0" name=""/>
        <dsp:cNvSpPr/>
      </dsp:nvSpPr>
      <dsp:spPr>
        <a:xfrm rot="10800000">
          <a:off x="4077339" y="1961762"/>
          <a:ext cx="630297" cy="548084"/>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547E75-7743-43E2-BF1C-8D781AA23311}" type="datetime1">
              <a:rPr lang="it-IT" smtClean="0"/>
              <a:t>26/06/23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it-IT" smtClean="0"/>
              <a:t>‹N›</a:t>
            </a:fld>
            <a:endParaRPr lang="it-IT"/>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D7A867-4D52-4D5A-BBE1-AC83E84104E3}" type="datetime1">
              <a:rPr lang="it-IT" noProof="0" smtClean="0"/>
              <a:t>26/06/23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it-IT" noProof="0" smtClean="0"/>
              <a:t>‹N›</a:t>
            </a:fld>
            <a:endParaRPr lang="it-IT"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DF61EA0F-A667-4B49-8422-0062BC55E249}" type="slidenum">
              <a:rPr lang="it-IT" smtClean="0"/>
              <a:t>1</a:t>
            </a:fld>
            <a:endParaRPr lang="it-IT"/>
          </a:p>
        </p:txBody>
      </p:sp>
    </p:spTree>
    <p:extLst>
      <p:ext uri="{BB962C8B-B14F-4D97-AF65-F5344CB8AC3E}">
        <p14:creationId xmlns:p14="http://schemas.microsoft.com/office/powerpoint/2010/main" val="173941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71450" y="877888"/>
            <a:ext cx="7694613" cy="4329112"/>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p:nvPr>
        </p:nvSpPr>
        <p:spPr/>
        <p:txBody>
          <a:bodyPr/>
          <a:lstStyle/>
          <a:p>
            <a:pPr algn="r"/>
            <a:fld id="{0C2D5CA8-4AD3-496D-823E-D3A324F170D3}" type="slidenum">
              <a:rPr lang="it-IT" sz="1400" b="0" strike="noStrike" spc="-1" smtClean="0">
                <a:latin typeface="Times New Roman"/>
              </a:rPr>
              <a:t>5</a:t>
            </a:fld>
            <a:endParaRPr lang="it-IT" sz="1400" b="0" strike="noStrike" spc="-1">
              <a:latin typeface="Times New Roman"/>
            </a:endParaRPr>
          </a:p>
        </p:txBody>
      </p:sp>
    </p:spTree>
    <p:extLst>
      <p:ext uri="{BB962C8B-B14F-4D97-AF65-F5344CB8AC3E}">
        <p14:creationId xmlns:p14="http://schemas.microsoft.com/office/powerpoint/2010/main" val="210203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BCFABEB-8EDD-4847-8AE0-A1C3346E90B4}" type="slidenum">
              <a:rPr lang="it-IT" smtClean="0"/>
              <a:t>8</a:t>
            </a:fld>
            <a:endParaRPr lang="it-IT"/>
          </a:p>
        </p:txBody>
      </p:sp>
    </p:spTree>
    <p:extLst>
      <p:ext uri="{BB962C8B-B14F-4D97-AF65-F5344CB8AC3E}">
        <p14:creationId xmlns:p14="http://schemas.microsoft.com/office/powerpoint/2010/main" val="378195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1pPr>
            <a:lvl2pPr marL="816111" indent="-313889" eaLnBrk="0" hangingPunc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2pPr>
            <a:lvl3pPr marL="1255554" indent="-251111" eaLnBrk="0" hangingPunc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3pPr>
            <a:lvl4pPr marL="1757777" indent="-251111" eaLnBrk="0" hangingPunc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4pPr>
            <a:lvl5pPr marL="2259998" indent="-251111" eaLnBrk="0" hangingPunc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5pPr>
            <a:lvl6pPr marL="2762221" indent="-251111" defTabSz="493504" eaLnBrk="0" fontAlgn="base" hangingPunct="0">
              <a:spcBef>
                <a:spcPct val="0"/>
              </a:spcBef>
              <a:spcAft>
                <a:spcPct val="0"/>
              </a:spcAft>
              <a:buClr>
                <a:srgbClr val="EAEAEA"/>
              </a:buClr>
              <a:buSzPct val="100000"/>
              <a:buFont typeface="Verdana" pitchFamily="34" charse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6pPr>
            <a:lvl7pPr marL="3264442" indent="-251111" defTabSz="493504" eaLnBrk="0" fontAlgn="base" hangingPunct="0">
              <a:spcBef>
                <a:spcPct val="0"/>
              </a:spcBef>
              <a:spcAft>
                <a:spcPct val="0"/>
              </a:spcAft>
              <a:buClr>
                <a:srgbClr val="EAEAEA"/>
              </a:buClr>
              <a:buSzPct val="100000"/>
              <a:buFont typeface="Verdana" pitchFamily="34" charse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7pPr>
            <a:lvl8pPr marL="3766664" indent="-251111" defTabSz="493504" eaLnBrk="0" fontAlgn="base" hangingPunct="0">
              <a:spcBef>
                <a:spcPct val="0"/>
              </a:spcBef>
              <a:spcAft>
                <a:spcPct val="0"/>
              </a:spcAft>
              <a:buClr>
                <a:srgbClr val="EAEAEA"/>
              </a:buClr>
              <a:buSzPct val="100000"/>
              <a:buFont typeface="Verdana" pitchFamily="34" charse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8pPr>
            <a:lvl9pPr marL="4268886" indent="-251111" defTabSz="493504" eaLnBrk="0" fontAlgn="base" hangingPunct="0">
              <a:spcBef>
                <a:spcPct val="0"/>
              </a:spcBef>
              <a:spcAft>
                <a:spcPct val="0"/>
              </a:spcAft>
              <a:buClr>
                <a:srgbClr val="EAEAEA"/>
              </a:buClr>
              <a:buSzPct val="100000"/>
              <a:buFont typeface="Verdana" pitchFamily="34" charset="0"/>
              <a:tabLst>
                <a:tab pos="795185" algn="l"/>
                <a:tab pos="1590369" algn="l"/>
                <a:tab pos="2385554" algn="l"/>
              </a:tabLst>
              <a:defRPr>
                <a:solidFill>
                  <a:schemeClr val="bg1"/>
                </a:solidFill>
                <a:latin typeface="Verdana" pitchFamily="34" charset="0"/>
                <a:ea typeface="Arial Unicode MS" pitchFamily="34" charset="-128"/>
                <a:cs typeface="Arial Unicode MS" pitchFamily="34" charset="-128"/>
              </a:defRPr>
            </a:lvl9pPr>
          </a:lstStyle>
          <a:p>
            <a:pPr eaLnBrk="1" hangingPunct="1">
              <a:buFont typeface="Wingdings" pitchFamily="2" charset="2"/>
              <a:buNone/>
            </a:pPr>
            <a:fld id="{585E096E-6B9C-4180-A225-D7EEC34AAFCF}" type="slidenum">
              <a:rPr lang="it-IT" smtClean="0">
                <a:solidFill>
                  <a:srgbClr val="000000"/>
                </a:solidFill>
                <a:latin typeface="Times New Roman" pitchFamily="18" charset="0"/>
              </a:rPr>
              <a:pPr eaLnBrk="1" hangingPunct="1">
                <a:buFont typeface="Wingdings" pitchFamily="2" charset="2"/>
                <a:buNone/>
              </a:pPr>
              <a:t>12</a:t>
            </a:fld>
            <a:endParaRPr lang="it-IT">
              <a:solidFill>
                <a:srgbClr val="000000"/>
              </a:solidFill>
              <a:latin typeface="Times New Roman" pitchFamily="18" charset="0"/>
            </a:endParaRPr>
          </a:p>
        </p:txBody>
      </p:sp>
      <p:sp>
        <p:nvSpPr>
          <p:cNvPr id="136195" name="Rectangle 1"/>
          <p:cNvSpPr>
            <a:spLocks noGrp="1" noRot="1" noChangeAspect="1" noChangeArrowheads="1" noTextEdit="1"/>
          </p:cNvSpPr>
          <p:nvPr>
            <p:ph type="sldImg"/>
          </p:nvPr>
        </p:nvSpPr>
        <p:spPr>
          <a:xfrm>
            <a:off x="-206375" y="835025"/>
            <a:ext cx="7416800" cy="4173538"/>
          </a:xfrm>
          <a:solidFill>
            <a:srgbClr val="FFFFFF"/>
          </a:solidFill>
          <a:ln/>
        </p:spPr>
      </p:sp>
      <p:sp>
        <p:nvSpPr>
          <p:cNvPr id="136196" name="Rectangle 2"/>
          <p:cNvSpPr>
            <a:spLocks noGrp="1" noChangeArrowheads="1"/>
          </p:cNvSpPr>
          <p:nvPr>
            <p:ph type="body" idx="1"/>
          </p:nvPr>
        </p:nvSpPr>
        <p:spPr>
          <a:xfrm>
            <a:off x="700404" y="5286196"/>
            <a:ext cx="5604895" cy="5009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it-IT">
              <a:latin typeface="Times New Roman" pitchFamily="18" charset="0"/>
            </a:endParaRPr>
          </a:p>
        </p:txBody>
      </p:sp>
    </p:spTree>
    <p:extLst>
      <p:ext uri="{BB962C8B-B14F-4D97-AF65-F5344CB8AC3E}">
        <p14:creationId xmlns:p14="http://schemas.microsoft.com/office/powerpoint/2010/main" val="289687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6b8c06f26_0_1:notes"/>
          <p:cNvSpPr>
            <a:spLocks noGrp="1" noRot="1" noChangeAspect="1"/>
          </p:cNvSpPr>
          <p:nvPr>
            <p:ph type="sldImg" idx="2"/>
          </p:nvPr>
        </p:nvSpPr>
        <p:spPr>
          <a:xfrm>
            <a:off x="2687638" y="511175"/>
            <a:ext cx="4546600" cy="25574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 name="Google Shape;425;g106b8c06f26_0_1:notes"/>
          <p:cNvSpPr txBox="1">
            <a:spLocks noGrp="1"/>
          </p:cNvSpPr>
          <p:nvPr>
            <p:ph type="body" idx="1"/>
          </p:nvPr>
        </p:nvSpPr>
        <p:spPr>
          <a:xfrm>
            <a:off x="1322640" y="3239280"/>
            <a:ext cx="7273500" cy="306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426" name="Google Shape;426;g106b8c06f26_0_1:notes"/>
          <p:cNvSpPr/>
          <p:nvPr/>
        </p:nvSpPr>
        <p:spPr>
          <a:xfrm>
            <a:off x="5848560" y="6684120"/>
            <a:ext cx="4473600" cy="351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None/>
            </a:pPr>
            <a:fld id="{00000000-1234-1234-1234-123412341234}" type="slidenum">
              <a:rPr lang="it-IT" sz="1100" b="0" i="0" u="none" strike="noStrike" cap="none">
                <a:solidFill>
                  <a:srgbClr val="FFFFFF"/>
                </a:solidFill>
                <a:latin typeface="Calibri"/>
                <a:ea typeface="Calibri"/>
                <a:cs typeface="Calibri"/>
                <a:sym typeface="Calibri"/>
              </a:rPr>
              <a:pPr marL="0" marR="0" lvl="0" indent="0" algn="r" rtl="0">
                <a:lnSpc>
                  <a:spcPct val="100000"/>
                </a:lnSpc>
                <a:spcBef>
                  <a:spcPts val="0"/>
                </a:spcBef>
                <a:spcAft>
                  <a:spcPts val="0"/>
                </a:spcAft>
                <a:buNone/>
              </a:pPr>
              <a:t>17</a:t>
            </a:fld>
            <a:endParaRPr sz="1100" b="0" i="0" u="none" strike="noStrike" cap="none">
              <a:latin typeface="Arial"/>
              <a:ea typeface="Arial"/>
              <a:cs typeface="Arial"/>
              <a:sym typeface="Arial"/>
            </a:endParaRPr>
          </a:p>
        </p:txBody>
      </p:sp>
    </p:spTree>
    <p:extLst>
      <p:ext uri="{BB962C8B-B14F-4D97-AF65-F5344CB8AC3E}">
        <p14:creationId xmlns:p14="http://schemas.microsoft.com/office/powerpoint/2010/main" val="397031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RUOLO DELLA REGIONE NELLA PIANIFICAZIONE DI PC – Si tratta di un ruolo che si pone nell’ambito della responsabilità amministrativo-gestionale tenuta distinta-nel codice- dalla responsabilità politica. </a:t>
            </a:r>
          </a:p>
          <a:p>
            <a:r>
              <a:rPr lang="it-IT" dirty="0"/>
              <a:t>La Regione svolge attività di previsione e prevenzione che necessariamente si legano alla gestione e al superamento dell’emergenza, perciò il suo ruolo principale è quello di individuare le priorità di previsione e prevenzione in funzione degli eventi che si possono verificare e alla peculiarità del territorio per programmare gli interventi e pianificare la gestione dell’emergenza. </a:t>
            </a:r>
          </a:p>
          <a:p>
            <a:r>
              <a:rPr lang="it-IT" dirty="0"/>
              <a:t>In riferimento alla pianificazione, la Regione ha prima di tutto l’importante compito di disciplinare l’organizzazione del SRPC, attraverso una legge regionale ad hoc. In relazione all’esercizio delle funzioni di pc a livello territoriale, ad esempio, la Regione deve individuare l’organizzazione territoriale organizzativa ottimale ed omogenea per area geografica per lo svolgimento in forma associata da parte dei Comuni delle attività di pianificazione di pc e di coordinamento dei primi soccorsi. In questo poi il ruolo delle Province risulta essere un tassello che manca e su cui la Regione deve riflettere. Pertanto l’ambito ottimale deve tenere conto di come si possa sopperire al vuoto gestionale costituito dall’»assenza» delle Province , ma soprattutto di come questo vuoto possa essere colmato considerando che le funzioni relative alla raccolta ed elaborazioni dati, ad esempio, sono ancora di competenza provinciale e che la Regione, inserendole nel vasto ambito della previsione e prevenzione, può attribuire nuovamente alle Province (in virtù dell’art. 11, co. 1, lett. o).</a:t>
            </a:r>
          </a:p>
          <a:p>
            <a:r>
              <a:rPr lang="it-IT" dirty="0"/>
              <a:t>Tutto ciò porta l’urgente necessità di realizzare la Legge regionale in materia. </a:t>
            </a:r>
          </a:p>
          <a:p>
            <a:endParaRPr lang="it-IT" dirty="0"/>
          </a:p>
          <a:p>
            <a:endParaRPr lang="it-IT" dirty="0"/>
          </a:p>
          <a:p>
            <a:pPr algn="l"/>
            <a:r>
              <a:rPr lang="it-IT" dirty="0"/>
              <a:t>Per informazioni Silvia Olivieri (solivieri@regione.umbria.it)</a:t>
            </a:r>
          </a:p>
          <a:p>
            <a:endParaRPr lang="it-IT" dirty="0"/>
          </a:p>
        </p:txBody>
      </p:sp>
      <p:sp>
        <p:nvSpPr>
          <p:cNvPr id="4" name="Segnaposto numero diapositiva 3"/>
          <p:cNvSpPr>
            <a:spLocks noGrp="1"/>
          </p:cNvSpPr>
          <p:nvPr>
            <p:ph type="sldNum" sz="quarter" idx="10"/>
          </p:nvPr>
        </p:nvSpPr>
        <p:spPr/>
        <p:txBody>
          <a:bodyPr/>
          <a:lstStyle/>
          <a:p>
            <a:fld id="{3049A8A2-3335-45BE-8658-14CCB903B61E}" type="slidenum">
              <a:rPr lang="it-IT" smtClean="0"/>
              <a:pPr/>
              <a:t>19</a:t>
            </a:fld>
            <a:endParaRPr lang="it-IT"/>
          </a:p>
        </p:txBody>
      </p:sp>
    </p:spTree>
    <p:extLst>
      <p:ext uri="{BB962C8B-B14F-4D97-AF65-F5344CB8AC3E}">
        <p14:creationId xmlns:p14="http://schemas.microsoft.com/office/powerpoint/2010/main" val="371346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93B9804-8BC5-4B42-9D09-4F4D5C138F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MS PGothic" panose="020B0600070205080204" pitchFamily="34" charset="-128"/>
              </a:defRPr>
            </a:lvl1pPr>
            <a:lvl2pPr marL="769919" indent="-296123">
              <a:defRPr u="sng">
                <a:solidFill>
                  <a:schemeClr val="tx1"/>
                </a:solidFill>
                <a:latin typeface="Arial" panose="020B0604020202020204" pitchFamily="34" charset="0"/>
                <a:ea typeface="MS PGothic" panose="020B0600070205080204" pitchFamily="34" charset="-128"/>
              </a:defRPr>
            </a:lvl2pPr>
            <a:lvl3pPr marL="1184491" indent="-236898">
              <a:defRPr u="sng">
                <a:solidFill>
                  <a:schemeClr val="tx1"/>
                </a:solidFill>
                <a:latin typeface="Arial" panose="020B0604020202020204" pitchFamily="34" charset="0"/>
                <a:ea typeface="MS PGothic" panose="020B0600070205080204" pitchFamily="34" charset="-128"/>
              </a:defRPr>
            </a:lvl3pPr>
            <a:lvl4pPr marL="1658287" indent="-236898">
              <a:defRPr u="sng">
                <a:solidFill>
                  <a:schemeClr val="tx1"/>
                </a:solidFill>
                <a:latin typeface="Arial" panose="020B0604020202020204" pitchFamily="34" charset="0"/>
                <a:ea typeface="MS PGothic" panose="020B0600070205080204" pitchFamily="34" charset="-128"/>
              </a:defRPr>
            </a:lvl4pPr>
            <a:lvl5pPr marL="2132084" indent="-236898">
              <a:defRPr u="sng">
                <a:solidFill>
                  <a:schemeClr val="tx1"/>
                </a:solidFill>
                <a:latin typeface="Arial" panose="020B0604020202020204" pitchFamily="34" charset="0"/>
                <a:ea typeface="MS PGothic" panose="020B0600070205080204" pitchFamily="34" charset="-128"/>
              </a:defRPr>
            </a:lvl5pPr>
            <a:lvl6pPr marL="2605880" indent="-236898" eaLnBrk="0" fontAlgn="base" hangingPunct="0">
              <a:spcBef>
                <a:spcPct val="0"/>
              </a:spcBef>
              <a:spcAft>
                <a:spcPct val="0"/>
              </a:spcAft>
              <a:defRPr u="sng">
                <a:solidFill>
                  <a:schemeClr val="tx1"/>
                </a:solidFill>
                <a:latin typeface="Arial" panose="020B0604020202020204" pitchFamily="34" charset="0"/>
                <a:ea typeface="MS PGothic" panose="020B0600070205080204" pitchFamily="34" charset="-128"/>
              </a:defRPr>
            </a:lvl6pPr>
            <a:lvl7pPr marL="3079676" indent="-236898" eaLnBrk="0" fontAlgn="base" hangingPunct="0">
              <a:spcBef>
                <a:spcPct val="0"/>
              </a:spcBef>
              <a:spcAft>
                <a:spcPct val="0"/>
              </a:spcAft>
              <a:defRPr u="sng">
                <a:solidFill>
                  <a:schemeClr val="tx1"/>
                </a:solidFill>
                <a:latin typeface="Arial" panose="020B0604020202020204" pitchFamily="34" charset="0"/>
                <a:ea typeface="MS PGothic" panose="020B0600070205080204" pitchFamily="34" charset="-128"/>
              </a:defRPr>
            </a:lvl7pPr>
            <a:lvl8pPr marL="3553473" indent="-236898" eaLnBrk="0" fontAlgn="base" hangingPunct="0">
              <a:spcBef>
                <a:spcPct val="0"/>
              </a:spcBef>
              <a:spcAft>
                <a:spcPct val="0"/>
              </a:spcAft>
              <a:defRPr u="sng">
                <a:solidFill>
                  <a:schemeClr val="tx1"/>
                </a:solidFill>
                <a:latin typeface="Arial" panose="020B0604020202020204" pitchFamily="34" charset="0"/>
                <a:ea typeface="MS PGothic" panose="020B0600070205080204" pitchFamily="34" charset="-128"/>
              </a:defRPr>
            </a:lvl8pPr>
            <a:lvl9pPr marL="4027269" indent="-236898" eaLnBrk="0" fontAlgn="base" hangingPunct="0">
              <a:spcBef>
                <a:spcPct val="0"/>
              </a:spcBef>
              <a:spcAft>
                <a:spcPct val="0"/>
              </a:spcAft>
              <a:defRPr u="sng">
                <a:solidFill>
                  <a:schemeClr val="tx1"/>
                </a:solidFill>
                <a:latin typeface="Arial" panose="020B0604020202020204" pitchFamily="34" charset="0"/>
                <a:ea typeface="MS PGothic" panose="020B0600070205080204" pitchFamily="34" charset="-128"/>
              </a:defRPr>
            </a:lvl9pPr>
          </a:lstStyle>
          <a:p>
            <a:fld id="{144F4848-5976-45BA-9CCD-38372BEA3000}" type="slidenum">
              <a:rPr lang="it-IT" altLang="it-IT" u="none"/>
              <a:pPr/>
              <a:t>21</a:t>
            </a:fld>
            <a:endParaRPr lang="it-IT" altLang="it-IT" u="none"/>
          </a:p>
        </p:txBody>
      </p:sp>
      <p:sp>
        <p:nvSpPr>
          <p:cNvPr id="9219" name="Rectangle 2">
            <a:extLst>
              <a:ext uri="{FF2B5EF4-FFF2-40B4-BE49-F238E27FC236}">
                <a16:creationId xmlns:a16="http://schemas.microsoft.com/office/drawing/2014/main" id="{23BFD368-BE50-4E5C-8381-1BF23FD0BAB0}"/>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C231BD4-7E11-4D9B-9DD7-F6369B251A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dirty="0">
                <a:latin typeface="Arial" panose="020B0604020202020204" pitchFamily="34" charset="0"/>
              </a:rPr>
              <a:t>Fonte normativa e descrizione sintetica di come è strutturato il piano Regionale di protezione civile della Regione Umbria; PI.CO.M. approvato con DGR 376 del 07/04/2014, il resto in corso di redazione.</a:t>
            </a:r>
          </a:p>
          <a:p>
            <a:r>
              <a:rPr lang="it-IT" altLang="it-IT" b="1" dirty="0">
                <a:latin typeface="Arial" panose="020B0604020202020204" pitchFamily="34" charset="0"/>
              </a:rPr>
              <a:t>(Per il P.A.F.E. non è ancora iniziato lo studio)</a:t>
            </a:r>
          </a:p>
        </p:txBody>
      </p:sp>
    </p:spTree>
    <p:extLst>
      <p:ext uri="{BB962C8B-B14F-4D97-AF65-F5344CB8AC3E}">
        <p14:creationId xmlns:p14="http://schemas.microsoft.com/office/powerpoint/2010/main" val="115418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7" name="Rettango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2" name="Titolo 1"/>
          <p:cNvSpPr>
            <a:spLocks noGrp="1"/>
          </p:cNvSpPr>
          <p:nvPr>
            <p:ph type="title"/>
          </p:nvPr>
        </p:nvSpPr>
        <p:spPr/>
        <p:txBody>
          <a:bodyPr rtlCol="0"/>
          <a:lstStyle/>
          <a:p>
            <a:pPr rtl="0"/>
            <a:r>
              <a:rPr lang="it-IT" noProof="0"/>
              <a:t>Fare clic per modificare lo stile del titolo</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9" name="Rettango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it-IT" sz="1800" noProof="0"/>
          </a:p>
        </p:txBody>
      </p:sp>
      <p:cxnSp>
        <p:nvCxnSpPr>
          <p:cNvPr id="12" name="Connettore dirit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olo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it-IT" noProof="0"/>
              <a:t>Fare clic per modificare lo stile del titolo</a:t>
            </a:r>
          </a:p>
        </p:txBody>
      </p:sp>
      <p:sp>
        <p:nvSpPr>
          <p:cNvPr id="3" name="Segnaposto contenuto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it-IT" noProof="0"/>
              <a:t>Modifica gli stili del testo dello schema</a:t>
            </a:r>
          </a:p>
          <a:p>
            <a:pPr marL="0" lvl="1" indent="0" rtl="0">
              <a:lnSpc>
                <a:spcPct val="150000"/>
              </a:lnSpc>
              <a:spcBef>
                <a:spcPts val="1000"/>
              </a:spcBef>
              <a:spcAft>
                <a:spcPts val="1200"/>
              </a:spcAft>
              <a:buNone/>
            </a:pPr>
            <a:r>
              <a:rPr lang="it-IT" noProof="0"/>
              <a:t>Secondo livello</a:t>
            </a:r>
          </a:p>
          <a:p>
            <a:pPr marL="0" lvl="2" indent="0" rtl="0">
              <a:lnSpc>
                <a:spcPct val="150000"/>
              </a:lnSpc>
              <a:spcBef>
                <a:spcPts val="1000"/>
              </a:spcBef>
              <a:spcAft>
                <a:spcPts val="1200"/>
              </a:spcAft>
              <a:buNone/>
            </a:pPr>
            <a:r>
              <a:rPr lang="it-IT" noProof="0"/>
              <a:t>Terzo livello</a:t>
            </a:r>
          </a:p>
          <a:p>
            <a:pPr marL="0" lvl="3" indent="0" rtl="0">
              <a:lnSpc>
                <a:spcPct val="150000"/>
              </a:lnSpc>
              <a:spcBef>
                <a:spcPts val="1000"/>
              </a:spcBef>
              <a:spcAft>
                <a:spcPts val="1200"/>
              </a:spcAft>
              <a:buNone/>
            </a:pPr>
            <a:r>
              <a:rPr lang="it-IT" noProof="0"/>
              <a:t>Quarto livello</a:t>
            </a:r>
          </a:p>
          <a:p>
            <a:pPr marL="0" lvl="4" indent="0" rtl="0">
              <a:lnSpc>
                <a:spcPct val="150000"/>
              </a:lnSpc>
              <a:spcBef>
                <a:spcPts val="1000"/>
              </a:spcBef>
              <a:spcAft>
                <a:spcPts val="1200"/>
              </a:spcAft>
              <a:buNone/>
            </a:pPr>
            <a:r>
              <a:rPr lang="it-IT" noProof="0"/>
              <a:t>Quinto livello</a:t>
            </a:r>
          </a:p>
        </p:txBody>
      </p:sp>
      <p:sp>
        <p:nvSpPr>
          <p:cNvPr id="6" name="Segnaposto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D9FC215-2AE6-4A69-BF36-8F60B92E22C0}" type="datetime1">
              <a:rPr lang="it-IT" noProof="0" smtClean="0"/>
              <a:t>26/06/23</a:t>
            </a:fld>
            <a:endParaRPr lang="it-IT" noProof="0" dirty="0"/>
          </a:p>
        </p:txBody>
      </p:sp>
      <p:sp>
        <p:nvSpPr>
          <p:cNvPr id="7" name="Segnaposto piè di pa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it-IT" noProof="0"/>
          </a:p>
        </p:txBody>
      </p:sp>
      <p:sp>
        <p:nvSpPr>
          <p:cNvPr id="8" name="Segnaposto numero diapositiva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it-IT" noProof="0" smtClean="0"/>
              <a:pPr rtl="0"/>
              <a:t>‹N›</a:t>
            </a:fld>
            <a:endParaRPr lang="it-IT"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9" name="Rettango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10" name="Rettango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2" name="Titolo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it-IT" noProof="0"/>
              <a:t>Fare clic per modificare lo stile del titolo</a:t>
            </a:r>
          </a:p>
        </p:txBody>
      </p:sp>
      <p:sp>
        <p:nvSpPr>
          <p:cNvPr id="7" name="Segnaposto contenut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it-IT" noProof="0"/>
              <a:t>Fare clic per modificare lo stile del titolo</a:t>
            </a:r>
          </a:p>
          <a:p>
            <a:pPr marL="0" lvl="1" indent="0" rtl="0">
              <a:lnSpc>
                <a:spcPct val="150000"/>
              </a:lnSpc>
              <a:spcBef>
                <a:spcPts val="1000"/>
              </a:spcBef>
              <a:spcAft>
                <a:spcPts val="1200"/>
              </a:spcAft>
              <a:buNone/>
            </a:pPr>
            <a:r>
              <a:rPr lang="it-IT" noProof="0"/>
              <a:t>Secondo livello</a:t>
            </a:r>
          </a:p>
          <a:p>
            <a:pPr marL="0" lvl="2" indent="0" rtl="0">
              <a:lnSpc>
                <a:spcPct val="150000"/>
              </a:lnSpc>
              <a:spcBef>
                <a:spcPts val="1000"/>
              </a:spcBef>
              <a:spcAft>
                <a:spcPts val="1200"/>
              </a:spcAft>
              <a:buNone/>
            </a:pPr>
            <a:r>
              <a:rPr lang="it-IT" noProof="0"/>
              <a:t>Terzo livello</a:t>
            </a:r>
          </a:p>
          <a:p>
            <a:pPr marL="0" lvl="3" indent="0" rtl="0">
              <a:lnSpc>
                <a:spcPct val="150000"/>
              </a:lnSpc>
              <a:spcBef>
                <a:spcPts val="1000"/>
              </a:spcBef>
              <a:spcAft>
                <a:spcPts val="1200"/>
              </a:spcAft>
              <a:buNone/>
            </a:pPr>
            <a:r>
              <a:rPr lang="it-IT" noProof="0"/>
              <a:t>Quarto livello</a:t>
            </a:r>
          </a:p>
          <a:p>
            <a:pPr marL="0" lvl="4" indent="0" rtl="0">
              <a:lnSpc>
                <a:spcPct val="150000"/>
              </a:lnSpc>
              <a:spcBef>
                <a:spcPts val="1000"/>
              </a:spcBef>
              <a:spcAft>
                <a:spcPts val="1200"/>
              </a:spcAft>
              <a:buNone/>
            </a:pPr>
            <a:r>
              <a:rPr lang="it-IT" noProof="0"/>
              <a:t>Quinto livello</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600" y="541301"/>
            <a:ext cx="10972320" cy="609398"/>
          </a:xfrm>
          <a:prstGeom prst="rect">
            <a:avLst/>
          </a:prstGeom>
        </p:spPr>
        <p:txBody>
          <a:bodyPr lIns="0" tIns="0" rIns="0" bIns="0" anchor="ctr">
            <a:spAutoFit/>
          </a:bodyPr>
          <a:lstStyle/>
          <a:p>
            <a:endParaRPr lang="it-IT" sz="4400" b="0" strike="noStrike" spc="-1">
              <a:solidFill>
                <a:srgbClr val="000000"/>
              </a:solidFill>
              <a:latin typeface="Calibri"/>
            </a:endParaRPr>
          </a:p>
        </p:txBody>
      </p:sp>
      <p:sp>
        <p:nvSpPr>
          <p:cNvPr id="44" name="PlaceHolder 2"/>
          <p:cNvSpPr>
            <a:spLocks noGrp="1"/>
          </p:cNvSpPr>
          <p:nvPr>
            <p:ph type="subTitle"/>
          </p:nvPr>
        </p:nvSpPr>
        <p:spPr>
          <a:xfrm>
            <a:off x="609600" y="3371561"/>
            <a:ext cx="10972320" cy="443198"/>
          </a:xfrm>
          <a:prstGeom prst="rect">
            <a:avLst/>
          </a:prstGeom>
        </p:spPr>
        <p:txBody>
          <a:bodyPr lIns="0" tIns="0" rIns="0" bIns="0" anchor="ctr">
            <a:spAutoFit/>
          </a:bodyPr>
          <a:lstStyle/>
          <a:p>
            <a:pPr algn="ctr"/>
            <a:endParaRPr lang="it-IT" sz="3200" b="0" strike="noStrike" spc="-1">
              <a:latin typeface="Arial"/>
            </a:endParaRPr>
          </a:p>
        </p:txBody>
      </p:sp>
    </p:spTree>
    <p:extLst>
      <p:ext uri="{BB962C8B-B14F-4D97-AF65-F5344CB8AC3E}">
        <p14:creationId xmlns:p14="http://schemas.microsoft.com/office/powerpoint/2010/main" val="204297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82A44-0981-874B-BEA8-706234AB194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53E3616-70B8-0447-A077-F07F33013D0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11B83B-4508-8B4F-BB3D-5F88C6647EBB}"/>
              </a:ext>
            </a:extLst>
          </p:cNvPr>
          <p:cNvSpPr>
            <a:spLocks noGrp="1"/>
          </p:cNvSpPr>
          <p:nvPr>
            <p:ph type="dt" sz="half" idx="10"/>
          </p:nvPr>
        </p:nvSpPr>
        <p:spPr/>
        <p:txBody>
          <a:bodyPr/>
          <a:lstStyle/>
          <a:p>
            <a:fld id="{16DDC048-C890-4747-863F-0C98018BB10F}" type="datetimeFigureOut">
              <a:rPr lang="it-IT" smtClean="0"/>
              <a:t>26/06/23</a:t>
            </a:fld>
            <a:endParaRPr lang="it-IT"/>
          </a:p>
        </p:txBody>
      </p:sp>
      <p:sp>
        <p:nvSpPr>
          <p:cNvPr id="5" name="Segnaposto piè di pagina 4">
            <a:extLst>
              <a:ext uri="{FF2B5EF4-FFF2-40B4-BE49-F238E27FC236}">
                <a16:creationId xmlns:a16="http://schemas.microsoft.com/office/drawing/2014/main" id="{914D18EC-8DB8-FB48-BB98-082C056BA3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38A98E-079C-E547-A746-38532EA20136}"/>
              </a:ext>
            </a:extLst>
          </p:cNvPr>
          <p:cNvSpPr>
            <a:spLocks noGrp="1"/>
          </p:cNvSpPr>
          <p:nvPr>
            <p:ph type="sldNum" sz="quarter" idx="12"/>
          </p:nvPr>
        </p:nvSpPr>
        <p:spPr/>
        <p:txBody>
          <a:bodyPr/>
          <a:lstStyle/>
          <a:p>
            <a:fld id="{00600BB4-8C75-3747-846B-8B5FD9136B1B}" type="slidenum">
              <a:rPr lang="it-IT" smtClean="0"/>
              <a:t>‹N›</a:t>
            </a:fld>
            <a:endParaRPr lang="it-IT"/>
          </a:p>
        </p:txBody>
      </p:sp>
    </p:spTree>
    <p:extLst>
      <p:ext uri="{BB962C8B-B14F-4D97-AF65-F5344CB8AC3E}">
        <p14:creationId xmlns:p14="http://schemas.microsoft.com/office/powerpoint/2010/main" val="260004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4A20FE5-2AA3-3F41-A5E1-0E20461F3093}"/>
              </a:ext>
            </a:extLst>
          </p:cNvPr>
          <p:cNvSpPr>
            <a:spLocks noGrp="1"/>
          </p:cNvSpPr>
          <p:nvPr>
            <p:ph type="dt" sz="half" idx="10"/>
          </p:nvPr>
        </p:nvSpPr>
        <p:spPr/>
        <p:txBody>
          <a:bodyPr/>
          <a:lstStyle/>
          <a:p>
            <a:fld id="{16DDC048-C890-4747-863F-0C98018BB10F}" type="datetimeFigureOut">
              <a:rPr lang="it-IT" smtClean="0"/>
              <a:t>26/06/23</a:t>
            </a:fld>
            <a:endParaRPr lang="it-IT"/>
          </a:p>
        </p:txBody>
      </p:sp>
      <p:sp>
        <p:nvSpPr>
          <p:cNvPr id="3" name="Segnaposto piè di pagina 2">
            <a:extLst>
              <a:ext uri="{FF2B5EF4-FFF2-40B4-BE49-F238E27FC236}">
                <a16:creationId xmlns:a16="http://schemas.microsoft.com/office/drawing/2014/main" id="{19BC4298-FEF3-3A4F-8625-658C6F7BF6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09BD954-BC48-8440-9102-25194F9CFE67}"/>
              </a:ext>
            </a:extLst>
          </p:cNvPr>
          <p:cNvSpPr>
            <a:spLocks noGrp="1"/>
          </p:cNvSpPr>
          <p:nvPr>
            <p:ph type="sldNum" sz="quarter" idx="12"/>
          </p:nvPr>
        </p:nvSpPr>
        <p:spPr/>
        <p:txBody>
          <a:bodyPr/>
          <a:lstStyle/>
          <a:p>
            <a:fld id="{00600BB4-8C75-3747-846B-8B5FD9136B1B}" type="slidenum">
              <a:rPr lang="it-IT" smtClean="0"/>
              <a:t>‹N›</a:t>
            </a:fld>
            <a:endParaRPr lang="it-IT"/>
          </a:p>
        </p:txBody>
      </p:sp>
    </p:spTree>
    <p:extLst>
      <p:ext uri="{BB962C8B-B14F-4D97-AF65-F5344CB8AC3E}">
        <p14:creationId xmlns:p14="http://schemas.microsoft.com/office/powerpoint/2010/main" val="8279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31D7A-49D0-4E44-B2B3-20284035E7D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D0FE745-6742-8147-B255-957981D1D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4440D3-B17B-D94A-B2A2-9C7999D96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4264445-2281-D34B-A6A4-C0332B58EC44}"/>
              </a:ext>
            </a:extLst>
          </p:cNvPr>
          <p:cNvSpPr>
            <a:spLocks noGrp="1"/>
          </p:cNvSpPr>
          <p:nvPr>
            <p:ph type="dt" sz="half" idx="10"/>
          </p:nvPr>
        </p:nvSpPr>
        <p:spPr/>
        <p:txBody>
          <a:bodyPr/>
          <a:lstStyle/>
          <a:p>
            <a:fld id="{16DDC048-C890-4747-863F-0C98018BB10F}" type="datetimeFigureOut">
              <a:rPr lang="it-IT" smtClean="0"/>
              <a:t>26/06/23</a:t>
            </a:fld>
            <a:endParaRPr lang="it-IT"/>
          </a:p>
        </p:txBody>
      </p:sp>
      <p:sp>
        <p:nvSpPr>
          <p:cNvPr id="6" name="Segnaposto piè di pagina 5">
            <a:extLst>
              <a:ext uri="{FF2B5EF4-FFF2-40B4-BE49-F238E27FC236}">
                <a16:creationId xmlns:a16="http://schemas.microsoft.com/office/drawing/2014/main" id="{76F9D5AD-EC26-EB4D-84DF-E783F72E112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407E4E9-4839-B64C-9D4C-CAF08C33A023}"/>
              </a:ext>
            </a:extLst>
          </p:cNvPr>
          <p:cNvSpPr>
            <a:spLocks noGrp="1"/>
          </p:cNvSpPr>
          <p:nvPr>
            <p:ph type="sldNum" sz="quarter" idx="12"/>
          </p:nvPr>
        </p:nvSpPr>
        <p:spPr/>
        <p:txBody>
          <a:bodyPr/>
          <a:lstStyle/>
          <a:p>
            <a:fld id="{00600BB4-8C75-3747-846B-8B5FD9136B1B}" type="slidenum">
              <a:rPr lang="it-IT" smtClean="0"/>
              <a:t>‹N›</a:t>
            </a:fld>
            <a:endParaRPr lang="it-IT"/>
          </a:p>
        </p:txBody>
      </p:sp>
    </p:spTree>
    <p:extLst>
      <p:ext uri="{BB962C8B-B14F-4D97-AF65-F5344CB8AC3E}">
        <p14:creationId xmlns:p14="http://schemas.microsoft.com/office/powerpoint/2010/main" val="417595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5B64D3-CE1E-4B50-8FDB-3BE9CA075FD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8ABA34D-A72E-46E2-93E3-24BFE40C7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80E6FEA-B116-4CD5-9C09-712D708C4D91}"/>
              </a:ext>
            </a:extLst>
          </p:cNvPr>
          <p:cNvSpPr>
            <a:spLocks noGrp="1"/>
          </p:cNvSpPr>
          <p:nvPr>
            <p:ph type="dt" sz="half" idx="10"/>
          </p:nvPr>
        </p:nvSpPr>
        <p:spPr/>
        <p:txBody>
          <a:bodyPr/>
          <a:lstStyle/>
          <a:p>
            <a:fld id="{0A158202-B5FD-4B33-B54A-FB67A6DD99E1}" type="datetimeFigureOut">
              <a:rPr lang="it-IT" smtClean="0"/>
              <a:t>26/06/23</a:t>
            </a:fld>
            <a:endParaRPr lang="it-IT"/>
          </a:p>
        </p:txBody>
      </p:sp>
      <p:sp>
        <p:nvSpPr>
          <p:cNvPr id="5" name="Segnaposto piè di pagina 4">
            <a:extLst>
              <a:ext uri="{FF2B5EF4-FFF2-40B4-BE49-F238E27FC236}">
                <a16:creationId xmlns:a16="http://schemas.microsoft.com/office/drawing/2014/main" id="{E8FFBB99-9995-442F-BE23-6926B821C8C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77A09C-C888-4DAA-A76A-8D1DA29F0601}"/>
              </a:ext>
            </a:extLst>
          </p:cNvPr>
          <p:cNvSpPr>
            <a:spLocks noGrp="1"/>
          </p:cNvSpPr>
          <p:nvPr>
            <p:ph type="sldNum" sz="quarter" idx="12"/>
          </p:nvPr>
        </p:nvSpPr>
        <p:spPr/>
        <p:txBody>
          <a:bodyPr/>
          <a:lstStyle/>
          <a:p>
            <a:fld id="{960D4E77-A035-4FF6-A1F9-9928B9E68F2A}" type="slidenum">
              <a:rPr lang="it-IT" smtClean="0"/>
              <a:t>‹N›</a:t>
            </a:fld>
            <a:endParaRPr lang="it-IT"/>
          </a:p>
        </p:txBody>
      </p:sp>
    </p:spTree>
    <p:extLst>
      <p:ext uri="{BB962C8B-B14F-4D97-AF65-F5344CB8AC3E}">
        <p14:creationId xmlns:p14="http://schemas.microsoft.com/office/powerpoint/2010/main" val="158936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it-IT" sz="1800" noProof="0"/>
          </a:p>
        </p:txBody>
      </p:sp>
      <p:sp>
        <p:nvSpPr>
          <p:cNvPr id="2" name="Segnaposto tito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30F07B06-4BC3-47A5-A7B1-C606679D1E9F}" type="datetime1">
              <a:rPr lang="it-IT" noProof="0" smtClean="0"/>
              <a:t>26/06/23</a:t>
            </a:fld>
            <a:endParaRPr lang="it-IT" noProof="0"/>
          </a:p>
        </p:txBody>
      </p:sp>
      <p:sp>
        <p:nvSpPr>
          <p:cNvPr id="5" name="Segnaposto piè di pa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it-IT" noProof="0"/>
          </a:p>
        </p:txBody>
      </p:sp>
      <p:sp>
        <p:nvSpPr>
          <p:cNvPr id="6" name="Segnaposto numero diapositiva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it-IT" noProof="0" smtClean="0"/>
              <a:pPr rtl="0"/>
              <a:t>‹N›</a:t>
            </a:fld>
            <a:endParaRPr lang="it-IT" noProof="0"/>
          </a:p>
        </p:txBody>
      </p:sp>
      <p:cxnSp>
        <p:nvCxnSpPr>
          <p:cNvPr id="8" name="Connettore dirit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hyperlink" Target="http://www.cfumbria.it/" TargetMode="External"/><Relationship Id="rId2" Type="http://schemas.openxmlformats.org/officeDocument/2006/relationships/image" Target="../media/image52.jpeg"/><Relationship Id="rId1" Type="http://schemas.openxmlformats.org/officeDocument/2006/relationships/slideLayout" Target="../slideLayouts/slideLayout5.xml"/><Relationship Id="rId6" Type="http://schemas.openxmlformats.org/officeDocument/2006/relationships/image" Target="../media/image55.emf"/><Relationship Id="rId5" Type="http://schemas.openxmlformats.org/officeDocument/2006/relationships/image" Target="../media/image54.jpeg"/><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eg"/><Relationship Id="rId1" Type="http://schemas.openxmlformats.org/officeDocument/2006/relationships/slideLayout" Target="../slideLayouts/slideLayout6.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94.jpg"/><Relationship Id="rId4" Type="http://schemas.openxmlformats.org/officeDocument/2006/relationships/image" Target="../media/image93.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hyperlink" Target="http://www.regione.umbria.it/protezione-civile" TargetMode="External"/><Relationship Id="rId2" Type="http://schemas.openxmlformats.org/officeDocument/2006/relationships/hyperlink" Target="http://www.regione.umbria.it/" TargetMode="Externa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jfi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p:cNvSpPr/>
          <p:nvPr/>
        </p:nvSpPr>
        <p:spPr>
          <a:xfrm>
            <a:off x="235528" y="6067769"/>
            <a:ext cx="4561743" cy="523220"/>
          </a:xfrm>
          <a:prstGeom prst="rect">
            <a:avLst/>
          </a:prstGeom>
          <a:noFill/>
        </p:spPr>
        <p:txBody>
          <a:bodyPr wrap="square">
            <a:spAutoFit/>
          </a:bodyPr>
          <a:lstStyle/>
          <a:p>
            <a:r>
              <a:rPr lang="en-US" sz="2800" dirty="0">
                <a:solidFill>
                  <a:schemeClr val="bg1"/>
                </a:solidFill>
              </a:rPr>
              <a:t>B-READI PILOT </a:t>
            </a:r>
            <a:endParaRPr lang="it-IT" sz="2800" dirty="0">
              <a:solidFill>
                <a:schemeClr val="bg1"/>
              </a:solidFill>
            </a:endParaRPr>
          </a:p>
        </p:txBody>
      </p:sp>
      <p:sp>
        <p:nvSpPr>
          <p:cNvPr id="17" name="Rettangolo 16"/>
          <p:cNvSpPr/>
          <p:nvPr/>
        </p:nvSpPr>
        <p:spPr>
          <a:xfrm>
            <a:off x="6096000" y="6144713"/>
            <a:ext cx="5846618" cy="369332"/>
          </a:xfrm>
          <a:prstGeom prst="rect">
            <a:avLst/>
          </a:prstGeom>
          <a:noFill/>
        </p:spPr>
        <p:txBody>
          <a:bodyPr wrap="square">
            <a:spAutoFit/>
          </a:bodyPr>
          <a:lstStyle/>
          <a:p>
            <a:pPr algn="r"/>
            <a:r>
              <a:rPr lang="en-US" dirty="0">
                <a:solidFill>
                  <a:schemeClr val="bg1"/>
                </a:solidFill>
              </a:rPr>
              <a:t>University of L'Aquila - from 26 to 30 June 2023</a:t>
            </a:r>
            <a:endParaRPr lang="it-IT" dirty="0">
              <a:solidFill>
                <a:schemeClr val="bg1"/>
              </a:solidFill>
            </a:endParaRPr>
          </a:p>
        </p:txBody>
      </p:sp>
      <p:pic>
        <p:nvPicPr>
          <p:cNvPr id="4" name="Immagin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528" y="249381"/>
            <a:ext cx="11707090" cy="1596115"/>
          </a:xfrm>
          <a:prstGeom prst="rect">
            <a:avLst/>
          </a:prstGeom>
        </p:spPr>
      </p:pic>
      <p:sp>
        <p:nvSpPr>
          <p:cNvPr id="6" name="Rettangolo 5"/>
          <p:cNvSpPr/>
          <p:nvPr/>
        </p:nvSpPr>
        <p:spPr>
          <a:xfrm>
            <a:off x="7329054" y="4865316"/>
            <a:ext cx="4463917" cy="646331"/>
          </a:xfrm>
          <a:prstGeom prst="rect">
            <a:avLst/>
          </a:prstGeom>
        </p:spPr>
        <p:txBody>
          <a:bodyPr wrap="square">
            <a:spAutoFit/>
          </a:bodyPr>
          <a:lstStyle/>
          <a:p>
            <a:pPr algn="ctr"/>
            <a:r>
              <a:rPr lang="it-IT" b="1" dirty="0">
                <a:solidFill>
                  <a:schemeClr val="bg1"/>
                </a:solidFill>
                <a:effectLst>
                  <a:outerShdw blurRad="38100" dist="38100" dir="2700000" algn="tl">
                    <a:srgbClr val="000000">
                      <a:alpha val="43137"/>
                    </a:srgbClr>
                  </a:outerShdw>
                </a:effectLst>
              </a:rPr>
              <a:t>Eng. Nicola BERNI</a:t>
            </a:r>
          </a:p>
          <a:p>
            <a:pPr algn="ctr"/>
            <a:r>
              <a:rPr lang="it-IT" i="1" dirty="0">
                <a:solidFill>
                  <a:schemeClr val="bg1"/>
                </a:solidFill>
                <a:effectLst>
                  <a:outerShdw blurRad="38100" dist="38100" dir="2700000" algn="tl">
                    <a:srgbClr val="000000">
                      <a:alpha val="43137"/>
                    </a:srgbClr>
                  </a:outerShdw>
                </a:effectLst>
              </a:rPr>
              <a:t>(Umbria </a:t>
            </a:r>
            <a:r>
              <a:rPr lang="it-IT" i="1" dirty="0" err="1">
                <a:solidFill>
                  <a:schemeClr val="bg1"/>
                </a:solidFill>
                <a:effectLst>
                  <a:outerShdw blurRad="38100" dist="38100" dir="2700000" algn="tl">
                    <a:srgbClr val="000000">
                      <a:alpha val="43137"/>
                    </a:srgbClr>
                  </a:outerShdw>
                </a:effectLst>
              </a:rPr>
              <a:t>Region</a:t>
            </a:r>
            <a:r>
              <a:rPr lang="it-IT" i="1" dirty="0">
                <a:solidFill>
                  <a:schemeClr val="bg1"/>
                </a:solidFill>
                <a:effectLst>
                  <a:outerShdw blurRad="38100" dist="38100" dir="2700000" algn="tl">
                    <a:srgbClr val="000000">
                      <a:alpha val="43137"/>
                    </a:srgbClr>
                  </a:outerShdw>
                </a:effectLst>
              </a:rPr>
              <a:t>)</a:t>
            </a:r>
          </a:p>
        </p:txBody>
      </p:sp>
      <p:sp>
        <p:nvSpPr>
          <p:cNvPr id="13" name="Rettangolo 12"/>
          <p:cNvSpPr/>
          <p:nvPr/>
        </p:nvSpPr>
        <p:spPr>
          <a:xfrm>
            <a:off x="387949" y="2400237"/>
            <a:ext cx="11405022" cy="1631216"/>
          </a:xfrm>
          <a:prstGeom prst="rect">
            <a:avLst/>
          </a:prstGeom>
        </p:spPr>
        <p:txBody>
          <a:bodyPr wrap="square">
            <a:spAutoFit/>
          </a:bodyPr>
          <a:lstStyle/>
          <a:p>
            <a:pPr algn="ctr"/>
            <a:r>
              <a:rPr lang="it-IT" sz="3600" dirty="0">
                <a:solidFill>
                  <a:schemeClr val="bg1"/>
                </a:solidFill>
                <a:effectLst>
                  <a:outerShdw blurRad="38100" dist="38100" dir="2700000" algn="tl">
                    <a:srgbClr val="000000">
                      <a:alpha val="43137"/>
                    </a:srgbClr>
                  </a:outerShdw>
                </a:effectLst>
              </a:rPr>
              <a:t>AGENDA 2030 AND PREVENTION/EMERGENCY MANAGEMENT: </a:t>
            </a:r>
          </a:p>
          <a:p>
            <a:pPr algn="ctr"/>
            <a:r>
              <a:rPr lang="it-IT" sz="2800" i="1" dirty="0">
                <a:solidFill>
                  <a:schemeClr val="bg1"/>
                </a:solidFill>
                <a:effectLst>
                  <a:outerShdw blurRad="38100" dist="38100" dir="2700000" algn="tl">
                    <a:srgbClr val="000000">
                      <a:alpha val="43137"/>
                    </a:srgbClr>
                  </a:outerShdw>
                </a:effectLst>
              </a:rPr>
              <a:t>NEED OF «NEW APPROACHES» TO INCREASE TERRITORIAL RESILIENCE  </a:t>
            </a:r>
          </a:p>
        </p:txBody>
      </p:sp>
    </p:spTree>
    <p:extLst>
      <p:ext uri="{BB962C8B-B14F-4D97-AF65-F5344CB8AC3E}">
        <p14:creationId xmlns:p14="http://schemas.microsoft.com/office/powerpoint/2010/main" val="149896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371456-2E96-55EB-5C8C-101E118F3C43}"/>
              </a:ext>
            </a:extLst>
          </p:cNvPr>
          <p:cNvSpPr txBox="1">
            <a:spLocks noChangeArrowheads="1"/>
          </p:cNvSpPr>
          <p:nvPr/>
        </p:nvSpPr>
        <p:spPr>
          <a:xfrm>
            <a:off x="283413" y="1169689"/>
            <a:ext cx="11667582" cy="854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9047" indent="0" defTabSz="821223">
              <a:buFont typeface="Arial" panose="020B0604020202020204" pitchFamily="34" charset="0"/>
              <a:buNone/>
              <a:defRPr/>
            </a:pPr>
            <a:r>
              <a:rPr lang="en-US" sz="2335" b="1" dirty="0">
                <a:solidFill>
                  <a:srgbClr val="1F497D"/>
                </a:solidFill>
                <a:latin typeface="Arial" panose="020B0604020202020204" pitchFamily="34" charset="0"/>
                <a:cs typeface="Arial" panose="020B0604020202020204" pitchFamily="34" charset="0"/>
              </a:rPr>
              <a:t>The National Service of Civil Protection </a:t>
            </a:r>
            <a:r>
              <a:rPr lang="en-US" sz="2335" dirty="0">
                <a:solidFill>
                  <a:srgbClr val="1F497D"/>
                </a:solidFill>
                <a:latin typeface="Arial" panose="020B0604020202020204" pitchFamily="34" charset="0"/>
                <a:cs typeface="Arial" panose="020B0604020202020204" pitchFamily="34" charset="0"/>
              </a:rPr>
              <a:t>distinguishes events (either natural or man made) based on impact they have</a:t>
            </a:r>
            <a:r>
              <a:rPr lang="it-IT" sz="2335" dirty="0">
                <a:solidFill>
                  <a:srgbClr val="1F497D"/>
                </a:solidFill>
                <a:latin typeface="Arial" panose="020B0604020202020204" pitchFamily="34" charset="0"/>
                <a:cs typeface="Arial" panose="020B0604020202020204" pitchFamily="34" charset="0"/>
              </a:rPr>
              <a:t>:</a:t>
            </a:r>
          </a:p>
        </p:txBody>
      </p:sp>
      <p:grpSp>
        <p:nvGrpSpPr>
          <p:cNvPr id="5" name="Gruppo 4">
            <a:extLst>
              <a:ext uri="{FF2B5EF4-FFF2-40B4-BE49-F238E27FC236}">
                <a16:creationId xmlns:a16="http://schemas.microsoft.com/office/drawing/2014/main" id="{D72343C1-13AF-ACE7-F956-171CE128888A}"/>
              </a:ext>
            </a:extLst>
          </p:cNvPr>
          <p:cNvGrpSpPr/>
          <p:nvPr/>
        </p:nvGrpSpPr>
        <p:grpSpPr>
          <a:xfrm>
            <a:off x="6463559" y="2428864"/>
            <a:ext cx="2090314" cy="983174"/>
            <a:chOff x="6151910" y="3346298"/>
            <a:chExt cx="2090314" cy="983174"/>
          </a:xfrm>
        </p:grpSpPr>
        <p:sp>
          <p:nvSpPr>
            <p:cNvPr id="6" name="Freeform 5">
              <a:extLst>
                <a:ext uri="{FF2B5EF4-FFF2-40B4-BE49-F238E27FC236}">
                  <a16:creationId xmlns:a16="http://schemas.microsoft.com/office/drawing/2014/main" id="{D45E8D21-78CC-A6D4-E7D8-5951C84E4D9F}"/>
                </a:ext>
              </a:extLst>
            </p:cNvPr>
            <p:cNvSpPr>
              <a:spLocks/>
            </p:cNvSpPr>
            <p:nvPr/>
          </p:nvSpPr>
          <p:spPr bwMode="auto">
            <a:xfrm>
              <a:off x="6151910" y="3640029"/>
              <a:ext cx="2090314" cy="689443"/>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sp>
          <p:nvSpPr>
            <p:cNvPr id="7" name="Oval 9">
              <a:extLst>
                <a:ext uri="{FF2B5EF4-FFF2-40B4-BE49-F238E27FC236}">
                  <a16:creationId xmlns:a16="http://schemas.microsoft.com/office/drawing/2014/main" id="{876EBCA5-AD75-87D8-1C44-89FE2C27B002}"/>
                </a:ext>
              </a:extLst>
            </p:cNvPr>
            <p:cNvSpPr>
              <a:spLocks noChangeArrowheads="1"/>
            </p:cNvSpPr>
            <p:nvPr/>
          </p:nvSpPr>
          <p:spPr bwMode="auto">
            <a:xfrm>
              <a:off x="6151910" y="3346298"/>
              <a:ext cx="2090314" cy="587461"/>
            </a:xfrm>
            <a:prstGeom prst="ellipse">
              <a:avLst/>
            </a:pr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sp>
          <p:nvSpPr>
            <p:cNvPr id="8" name="Oval 17">
              <a:extLst>
                <a:ext uri="{FF2B5EF4-FFF2-40B4-BE49-F238E27FC236}">
                  <a16:creationId xmlns:a16="http://schemas.microsoft.com/office/drawing/2014/main" id="{4D5EE596-B3B9-6D11-676A-EF423A143DDA}"/>
                </a:ext>
              </a:extLst>
            </p:cNvPr>
            <p:cNvSpPr>
              <a:spLocks noChangeArrowheads="1"/>
            </p:cNvSpPr>
            <p:nvPr/>
          </p:nvSpPr>
          <p:spPr bwMode="auto">
            <a:xfrm>
              <a:off x="6641971" y="3595600"/>
              <a:ext cx="1110193" cy="223504"/>
            </a:xfrm>
            <a:prstGeom prst="ellipse">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grpSp>
      <p:grpSp>
        <p:nvGrpSpPr>
          <p:cNvPr id="9" name="Group 69">
            <a:extLst>
              <a:ext uri="{FF2B5EF4-FFF2-40B4-BE49-F238E27FC236}">
                <a16:creationId xmlns:a16="http://schemas.microsoft.com/office/drawing/2014/main" id="{2B6E0DA2-6F0D-72A1-6481-D4190474BE0B}"/>
              </a:ext>
            </a:extLst>
          </p:cNvPr>
          <p:cNvGrpSpPr/>
          <p:nvPr/>
        </p:nvGrpSpPr>
        <p:grpSpPr>
          <a:xfrm>
            <a:off x="5911360" y="2113603"/>
            <a:ext cx="1872208" cy="823213"/>
            <a:chOff x="1946319" y="3219158"/>
            <a:chExt cx="3325296" cy="1564045"/>
          </a:xfrm>
        </p:grpSpPr>
        <p:sp>
          <p:nvSpPr>
            <p:cNvPr id="10" name="Freeform 5">
              <a:extLst>
                <a:ext uri="{FF2B5EF4-FFF2-40B4-BE49-F238E27FC236}">
                  <a16:creationId xmlns:a16="http://schemas.microsoft.com/office/drawing/2014/main" id="{D43A70EC-E353-6EB8-4665-21AADDBD22FB}"/>
                </a:ext>
              </a:extLst>
            </p:cNvPr>
            <p:cNvSpPr>
              <a:spLocks/>
            </p:cNvSpPr>
            <p:nvPr/>
          </p:nvSpPr>
          <p:spPr bwMode="auto">
            <a:xfrm>
              <a:off x="1946319" y="3686429"/>
              <a:ext cx="3325296" cy="1096774"/>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FFA000">
                <a:lumMod val="75000"/>
              </a:srgbClr>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sp>
          <p:nvSpPr>
            <p:cNvPr id="11" name="Oval 9">
              <a:extLst>
                <a:ext uri="{FF2B5EF4-FFF2-40B4-BE49-F238E27FC236}">
                  <a16:creationId xmlns:a16="http://schemas.microsoft.com/office/drawing/2014/main" id="{A11638D4-DA4F-38BD-0B8E-215DE59F8F1C}"/>
                </a:ext>
              </a:extLst>
            </p:cNvPr>
            <p:cNvSpPr>
              <a:spLocks noChangeArrowheads="1"/>
            </p:cNvSpPr>
            <p:nvPr/>
          </p:nvSpPr>
          <p:spPr bwMode="auto">
            <a:xfrm>
              <a:off x="1946319" y="3219158"/>
              <a:ext cx="3325296" cy="934540"/>
            </a:xfrm>
            <a:prstGeom prst="ellipse">
              <a:avLst/>
            </a:prstGeom>
            <a:solidFill>
              <a:srgbClr val="FFA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sp>
          <p:nvSpPr>
            <p:cNvPr id="12" name="Oval 17">
              <a:extLst>
                <a:ext uri="{FF2B5EF4-FFF2-40B4-BE49-F238E27FC236}">
                  <a16:creationId xmlns:a16="http://schemas.microsoft.com/office/drawing/2014/main" id="{7D8DDD7D-8C10-7AAB-CC67-40CBE9B75DB8}"/>
                </a:ext>
              </a:extLst>
            </p:cNvPr>
            <p:cNvSpPr>
              <a:spLocks noChangeArrowheads="1"/>
            </p:cNvSpPr>
            <p:nvPr/>
          </p:nvSpPr>
          <p:spPr bwMode="auto">
            <a:xfrm>
              <a:off x="2725913" y="3615751"/>
              <a:ext cx="1766108" cy="355553"/>
            </a:xfrm>
            <a:prstGeom prst="ellipse">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grpSp>
      <p:grpSp>
        <p:nvGrpSpPr>
          <p:cNvPr id="13" name="Group 87">
            <a:extLst>
              <a:ext uri="{FF2B5EF4-FFF2-40B4-BE49-F238E27FC236}">
                <a16:creationId xmlns:a16="http://schemas.microsoft.com/office/drawing/2014/main" id="{96FFBFF6-76F9-BC29-70E5-F5946390CF7C}"/>
              </a:ext>
            </a:extLst>
          </p:cNvPr>
          <p:cNvGrpSpPr/>
          <p:nvPr/>
        </p:nvGrpSpPr>
        <p:grpSpPr>
          <a:xfrm>
            <a:off x="5358161" y="1885888"/>
            <a:ext cx="1588577" cy="646186"/>
            <a:chOff x="262046" y="2209190"/>
            <a:chExt cx="2514366" cy="1182626"/>
          </a:xfrm>
        </p:grpSpPr>
        <p:grpSp>
          <p:nvGrpSpPr>
            <p:cNvPr id="14" name="Group 88">
              <a:extLst>
                <a:ext uri="{FF2B5EF4-FFF2-40B4-BE49-F238E27FC236}">
                  <a16:creationId xmlns:a16="http://schemas.microsoft.com/office/drawing/2014/main" id="{0888C4DA-EF5E-641D-B2A5-1BF70B418836}"/>
                </a:ext>
              </a:extLst>
            </p:cNvPr>
            <p:cNvGrpSpPr/>
            <p:nvPr/>
          </p:nvGrpSpPr>
          <p:grpSpPr>
            <a:xfrm>
              <a:off x="262046" y="2209190"/>
              <a:ext cx="2514366" cy="1182626"/>
              <a:chOff x="7064781" y="1349909"/>
              <a:chExt cx="2057954" cy="967954"/>
            </a:xfrm>
          </p:grpSpPr>
          <p:sp>
            <p:nvSpPr>
              <p:cNvPr id="16" name="Freeform 5">
                <a:extLst>
                  <a:ext uri="{FF2B5EF4-FFF2-40B4-BE49-F238E27FC236}">
                    <a16:creationId xmlns:a16="http://schemas.microsoft.com/office/drawing/2014/main" id="{3388FE2C-DD86-EF77-E5CA-A4BAEA8F97CF}"/>
                  </a:ext>
                </a:extLst>
              </p:cNvPr>
              <p:cNvSpPr>
                <a:spLocks/>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FFC10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sp>
            <p:nvSpPr>
              <p:cNvPr id="17" name="Oval 9">
                <a:extLst>
                  <a:ext uri="{FF2B5EF4-FFF2-40B4-BE49-F238E27FC236}">
                    <a16:creationId xmlns:a16="http://schemas.microsoft.com/office/drawing/2014/main" id="{C2BC0A7E-F8CC-040A-C5EC-6E228877A6DB}"/>
                  </a:ext>
                </a:extLst>
              </p:cNvPr>
              <p:cNvSpPr>
                <a:spLocks noChangeArrowheads="1"/>
              </p:cNvSpPr>
              <p:nvPr/>
            </p:nvSpPr>
            <p:spPr bwMode="auto">
              <a:xfrm>
                <a:off x="7064781" y="1349909"/>
                <a:ext cx="2057954" cy="578367"/>
              </a:xfrm>
              <a:prstGeom prst="ellipse">
                <a:avLst/>
              </a:prstGeom>
              <a:solidFill>
                <a:srgbClr val="FFC1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grpSp>
        <p:sp>
          <p:nvSpPr>
            <p:cNvPr id="15" name="Oval 17">
              <a:extLst>
                <a:ext uri="{FF2B5EF4-FFF2-40B4-BE49-F238E27FC236}">
                  <a16:creationId xmlns:a16="http://schemas.microsoft.com/office/drawing/2014/main" id="{98E5CFAC-C974-EFF3-42F1-53461E0BCF4F}"/>
                </a:ext>
              </a:extLst>
            </p:cNvPr>
            <p:cNvSpPr>
              <a:spLocks noChangeArrowheads="1"/>
            </p:cNvSpPr>
            <p:nvPr/>
          </p:nvSpPr>
          <p:spPr bwMode="auto">
            <a:xfrm>
              <a:off x="738491" y="2429964"/>
              <a:ext cx="1471309" cy="314356"/>
            </a:xfrm>
            <a:prstGeom prst="ellipse">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Lato Light"/>
                <a:ea typeface=""/>
              </a:endParaRPr>
            </a:p>
          </p:txBody>
        </p:sp>
      </p:grpSp>
      <p:sp>
        <p:nvSpPr>
          <p:cNvPr id="18" name="Rettangolo 17">
            <a:extLst>
              <a:ext uri="{FF2B5EF4-FFF2-40B4-BE49-F238E27FC236}">
                <a16:creationId xmlns:a16="http://schemas.microsoft.com/office/drawing/2014/main" id="{B26E194C-A10F-B3F7-00CD-8DD4EE94F20E}"/>
              </a:ext>
            </a:extLst>
          </p:cNvPr>
          <p:cNvSpPr/>
          <p:nvPr/>
        </p:nvSpPr>
        <p:spPr>
          <a:xfrm>
            <a:off x="208977" y="1947353"/>
            <a:ext cx="4572000" cy="400110"/>
          </a:xfrm>
          <a:prstGeom prst="rect">
            <a:avLst/>
          </a:prstGeom>
        </p:spPr>
        <p:txBody>
          <a:bodyPr>
            <a:spAutoFit/>
          </a:bodyPr>
          <a:lstStyle/>
          <a:p>
            <a:pPr marL="479047" defTabSz="821223">
              <a:defRPr/>
            </a:pPr>
            <a:r>
              <a:rPr kumimoji="1" lang="it-IT" sz="2000" b="1" dirty="0">
                <a:solidFill>
                  <a:schemeClr val="accent1">
                    <a:lumMod val="50000"/>
                  </a:schemeClr>
                </a:solidFill>
                <a:latin typeface="Arial" panose="020B0604020202020204" pitchFamily="34" charset="0"/>
                <a:cs typeface="Arial" panose="020B0604020202020204" pitchFamily="34" charset="0"/>
              </a:rPr>
              <a:t>A</a:t>
            </a:r>
            <a:r>
              <a:rPr kumimoji="1" lang="it-IT" sz="2000" b="1" dirty="0">
                <a:solidFill>
                  <a:schemeClr val="accent1">
                    <a:lumMod val="50000"/>
                  </a:schemeClr>
                </a:solidFill>
                <a:effectLst>
                  <a:outerShdw blurRad="38100" dist="38100" dir="2700000" algn="tl">
                    <a:srgbClr val="C0C0C0"/>
                  </a:outerShdw>
                </a:effectLst>
                <a:latin typeface="Arial" panose="020B0604020202020204" pitchFamily="34" charset="0"/>
                <a:cs typeface="Arial" panose="020B0604020202020204" pitchFamily="34" charset="0"/>
              </a:rPr>
              <a:t> </a:t>
            </a:r>
            <a:r>
              <a:rPr kumimoji="1" lang="it-IT" sz="2000" dirty="0">
                <a:solidFill>
                  <a:schemeClr val="accent1">
                    <a:lumMod val="50000"/>
                  </a:schemeClr>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local level</a:t>
            </a:r>
          </a:p>
        </p:txBody>
      </p:sp>
      <p:sp>
        <p:nvSpPr>
          <p:cNvPr id="19" name="Rettangolo 18">
            <a:extLst>
              <a:ext uri="{FF2B5EF4-FFF2-40B4-BE49-F238E27FC236}">
                <a16:creationId xmlns:a16="http://schemas.microsoft.com/office/drawing/2014/main" id="{BA20FF0D-634A-E937-BF3E-5D5D43D4A7D0}"/>
              </a:ext>
            </a:extLst>
          </p:cNvPr>
          <p:cNvSpPr/>
          <p:nvPr/>
        </p:nvSpPr>
        <p:spPr>
          <a:xfrm>
            <a:off x="208977" y="2514474"/>
            <a:ext cx="4572000" cy="400110"/>
          </a:xfrm>
          <a:prstGeom prst="rect">
            <a:avLst/>
          </a:prstGeom>
        </p:spPr>
        <p:txBody>
          <a:bodyPr>
            <a:spAutoFit/>
          </a:bodyPr>
          <a:lstStyle/>
          <a:p>
            <a:pPr marL="479047" defTabSz="821223">
              <a:defRPr/>
            </a:pPr>
            <a:r>
              <a:rPr kumimoji="1" lang="it-IT" sz="2000" b="1" dirty="0">
                <a:solidFill>
                  <a:schemeClr val="accent1">
                    <a:lumMod val="50000"/>
                  </a:schemeClr>
                </a:solidFill>
                <a:latin typeface="Arial" panose="020B0604020202020204" pitchFamily="34" charset="0"/>
                <a:cs typeface="Arial" panose="020B0604020202020204" pitchFamily="34" charset="0"/>
              </a:rPr>
              <a:t>B</a:t>
            </a:r>
            <a:r>
              <a:rPr kumimoji="1" lang="it-IT" sz="2000" dirty="0">
                <a:solidFill>
                  <a:schemeClr val="accent1">
                    <a:lumMod val="50000"/>
                  </a:schemeClr>
                </a:solidFill>
                <a:latin typeface="Arial" panose="020B0604020202020204" pitchFamily="34" charset="0"/>
                <a:cs typeface="Arial" panose="020B0604020202020204" pitchFamily="34" charset="0"/>
              </a:rPr>
              <a:t> – </a:t>
            </a:r>
            <a:r>
              <a:rPr lang="en-US" sz="2000" dirty="0">
                <a:solidFill>
                  <a:schemeClr val="tx1"/>
                </a:solidFill>
                <a:latin typeface="Arial" panose="020B0604020202020204" pitchFamily="34" charset="0"/>
                <a:cs typeface="Arial" panose="020B0604020202020204" pitchFamily="34" charset="0"/>
              </a:rPr>
              <a:t>provincial and regional level;</a:t>
            </a:r>
          </a:p>
        </p:txBody>
      </p:sp>
      <p:sp>
        <p:nvSpPr>
          <p:cNvPr id="20" name="Rettangolo 19">
            <a:extLst>
              <a:ext uri="{FF2B5EF4-FFF2-40B4-BE49-F238E27FC236}">
                <a16:creationId xmlns:a16="http://schemas.microsoft.com/office/drawing/2014/main" id="{ED7614FA-CF4D-BE98-DEDA-19E11A5A2F20}"/>
              </a:ext>
            </a:extLst>
          </p:cNvPr>
          <p:cNvSpPr/>
          <p:nvPr/>
        </p:nvSpPr>
        <p:spPr>
          <a:xfrm>
            <a:off x="208976" y="3021315"/>
            <a:ext cx="5074749" cy="400110"/>
          </a:xfrm>
          <a:prstGeom prst="rect">
            <a:avLst/>
          </a:prstGeom>
        </p:spPr>
        <p:txBody>
          <a:bodyPr wrap="square">
            <a:spAutoFit/>
          </a:bodyPr>
          <a:lstStyle/>
          <a:p>
            <a:pPr marL="479047" defTabSz="821223">
              <a:defRPr/>
            </a:pPr>
            <a:r>
              <a:rPr kumimoji="1" lang="it-IT" sz="2000" b="1" dirty="0">
                <a:solidFill>
                  <a:srgbClr val="FF0000"/>
                </a:solidFill>
                <a:latin typeface="Arial" panose="020B0604020202020204" pitchFamily="34" charset="0"/>
                <a:cs typeface="Arial" panose="020B0604020202020204" pitchFamily="34" charset="0"/>
              </a:rPr>
              <a:t>C</a:t>
            </a:r>
            <a:r>
              <a:rPr kumimoji="1" lang="it-IT" sz="2000" dirty="0">
                <a:solidFill>
                  <a:schemeClr val="accent1">
                    <a:lumMod val="50000"/>
                  </a:schemeClr>
                </a:solidFill>
                <a:latin typeface="Arial" panose="020B0604020202020204" pitchFamily="34" charset="0"/>
                <a:cs typeface="Arial" panose="020B0604020202020204" pitchFamily="34" charset="0"/>
              </a:rPr>
              <a:t> – </a:t>
            </a:r>
            <a:r>
              <a:rPr lang="en-US" sz="2000" dirty="0">
                <a:solidFill>
                  <a:schemeClr val="tx1"/>
                </a:solidFill>
                <a:latin typeface="Arial" panose="020B0604020202020204" pitchFamily="34" charset="0"/>
                <a:cs typeface="Arial" panose="020B0604020202020204" pitchFamily="34" charset="0"/>
              </a:rPr>
              <a:t>national and international level.</a:t>
            </a:r>
          </a:p>
        </p:txBody>
      </p:sp>
      <p:sp>
        <p:nvSpPr>
          <p:cNvPr id="21" name="Rettangolo 20">
            <a:extLst>
              <a:ext uri="{FF2B5EF4-FFF2-40B4-BE49-F238E27FC236}">
                <a16:creationId xmlns:a16="http://schemas.microsoft.com/office/drawing/2014/main" id="{73E8001C-21DA-72D1-EC30-D9943198E162}"/>
              </a:ext>
            </a:extLst>
          </p:cNvPr>
          <p:cNvSpPr/>
          <p:nvPr/>
        </p:nvSpPr>
        <p:spPr>
          <a:xfrm>
            <a:off x="2597935" y="3387003"/>
            <a:ext cx="8587515" cy="369332"/>
          </a:xfrm>
          <a:prstGeom prst="rect">
            <a:avLst/>
          </a:prstGeom>
        </p:spPr>
        <p:txBody>
          <a:bodyPr wrap="square">
            <a:spAutoFit/>
          </a:bodyPr>
          <a:lstStyle/>
          <a:p>
            <a:pPr marL="479047" defTabSz="821223">
              <a:defRPr/>
            </a:pPr>
            <a:r>
              <a:rPr kumimoji="1" lang="it-IT" b="1" dirty="0">
                <a:solidFill>
                  <a:schemeClr val="accent1">
                    <a:lumMod val="50000"/>
                  </a:schemeClr>
                </a:solidFill>
                <a:latin typeface="Arial" panose="020B0604020202020204" pitchFamily="34" charset="0"/>
                <a:cs typeface="Arial" panose="020B0604020202020204" pitchFamily="34" charset="0"/>
              </a:rPr>
              <a:t>A</a:t>
            </a:r>
            <a:r>
              <a:rPr lang="en-US" dirty="0">
                <a:solidFill>
                  <a:schemeClr val="tx1"/>
                </a:solidFill>
                <a:latin typeface="Arial" panose="020B0604020202020204" pitchFamily="34" charset="0"/>
                <a:ea typeface="Arial" charset="0"/>
                <a:cs typeface="Arial" panose="020B0604020202020204" pitchFamily="34" charset="0"/>
              </a:rPr>
              <a:t> </a:t>
            </a:r>
            <a:r>
              <a:rPr lang="en-US" dirty="0">
                <a:solidFill>
                  <a:srgbClr val="234F77"/>
                </a:solidFill>
                <a:latin typeface="Arial" panose="020B0604020202020204" pitchFamily="34" charset="0"/>
                <a:ea typeface="Arial" charset="0"/>
                <a:cs typeface="Arial" panose="020B0604020202020204" pitchFamily="34" charset="0"/>
              </a:rPr>
              <a:t>and </a:t>
            </a:r>
            <a:r>
              <a:rPr kumimoji="1" lang="it-IT" b="1" dirty="0">
                <a:solidFill>
                  <a:schemeClr val="accent1">
                    <a:lumMod val="50000"/>
                  </a:schemeClr>
                </a:solidFill>
                <a:latin typeface="Arial" panose="020B0604020202020204" pitchFamily="34" charset="0"/>
                <a:cs typeface="Arial" panose="020B0604020202020204" pitchFamily="34" charset="0"/>
              </a:rPr>
              <a:t>B</a:t>
            </a:r>
            <a:r>
              <a:rPr lang="en-US" dirty="0">
                <a:solidFill>
                  <a:schemeClr val="tx1"/>
                </a:solidFill>
                <a:latin typeface="Arial" panose="020B0604020202020204" pitchFamily="34" charset="0"/>
                <a:ea typeface="Arial" charset="0"/>
                <a:cs typeface="Arial" panose="020B0604020202020204" pitchFamily="34" charset="0"/>
              </a:rPr>
              <a:t> </a:t>
            </a:r>
            <a:r>
              <a:rPr lang="en-US" dirty="0">
                <a:solidFill>
                  <a:srgbClr val="234F77"/>
                </a:solidFill>
                <a:latin typeface="Arial" panose="020B0604020202020204" pitchFamily="34" charset="0"/>
                <a:ea typeface="Arial" charset="0"/>
                <a:cs typeface="Arial" panose="020B0604020202020204" pitchFamily="34" charset="0"/>
              </a:rPr>
              <a:t>events can be managed through </a:t>
            </a:r>
            <a:r>
              <a:rPr lang="en-US" b="1" dirty="0">
                <a:solidFill>
                  <a:srgbClr val="234F77"/>
                </a:solidFill>
                <a:latin typeface="Arial" panose="020B0604020202020204" pitchFamily="34" charset="0"/>
                <a:ea typeface="Arial" charset="0"/>
                <a:cs typeface="Arial" panose="020B0604020202020204" pitchFamily="34" charset="0"/>
              </a:rPr>
              <a:t>ordinary relief operations</a:t>
            </a:r>
            <a:endParaRPr lang="en-US" dirty="0">
              <a:solidFill>
                <a:srgbClr val="234F77"/>
              </a:solidFill>
              <a:latin typeface="Arial" panose="020B0604020202020204" pitchFamily="34" charset="0"/>
              <a:ea typeface="Arial" charset="0"/>
              <a:cs typeface="Arial" panose="020B0604020202020204" pitchFamily="34" charset="0"/>
            </a:endParaRPr>
          </a:p>
        </p:txBody>
      </p:sp>
      <p:sp>
        <p:nvSpPr>
          <p:cNvPr id="22" name="Rettangolo 21">
            <a:extLst>
              <a:ext uri="{FF2B5EF4-FFF2-40B4-BE49-F238E27FC236}">
                <a16:creationId xmlns:a16="http://schemas.microsoft.com/office/drawing/2014/main" id="{6A61ACB5-7D11-F356-0A18-CA6D1FAE059A}"/>
              </a:ext>
            </a:extLst>
          </p:cNvPr>
          <p:cNvSpPr/>
          <p:nvPr/>
        </p:nvSpPr>
        <p:spPr>
          <a:xfrm>
            <a:off x="1887186" y="3728898"/>
            <a:ext cx="9836860" cy="400110"/>
          </a:xfrm>
          <a:prstGeom prst="rect">
            <a:avLst/>
          </a:prstGeom>
        </p:spPr>
        <p:txBody>
          <a:bodyPr wrap="square">
            <a:spAutoFit/>
          </a:bodyPr>
          <a:lstStyle/>
          <a:p>
            <a:r>
              <a:rPr kumimoji="1" lang="en-US" sz="2000" b="1" dirty="0">
                <a:solidFill>
                  <a:srgbClr val="FF0000"/>
                </a:solidFill>
                <a:effectLst>
                  <a:outerShdw blurRad="38100" dist="38100" dir="2700000" algn="tl">
                    <a:srgbClr val="C0C0C0"/>
                  </a:outerShdw>
                </a:effectLst>
                <a:latin typeface="Arial" panose="020B0604020202020204" pitchFamily="34" charset="0"/>
                <a:cs typeface="Arial" panose="020B0604020202020204" pitchFamily="34" charset="0"/>
              </a:rPr>
              <a:t>C</a:t>
            </a:r>
            <a:r>
              <a:rPr lang="en-US" sz="2000" dirty="0">
                <a:solidFill>
                  <a:schemeClr val="tx1"/>
                </a:solidFill>
                <a:latin typeface="Arial" panose="020B0604020202020204" pitchFamily="34" charset="0"/>
                <a:ea typeface="Arial" charset="0"/>
                <a:cs typeface="Arial" panose="020B0604020202020204" pitchFamily="34" charset="0"/>
              </a:rPr>
              <a:t> </a:t>
            </a:r>
            <a:r>
              <a:rPr lang="en-US" sz="2000" dirty="0">
                <a:solidFill>
                  <a:srgbClr val="234F77"/>
                </a:solidFill>
                <a:latin typeface="Arial" panose="020B0604020202020204" pitchFamily="34" charset="0"/>
                <a:ea typeface="Arial" charset="0"/>
                <a:cs typeface="Arial" panose="020B0604020202020204" pitchFamily="34" charset="0"/>
              </a:rPr>
              <a:t>events must be managed making recourse to </a:t>
            </a:r>
            <a:r>
              <a:rPr lang="en-US" sz="2000" b="1" dirty="0">
                <a:solidFill>
                  <a:srgbClr val="234F77"/>
                </a:solidFill>
                <a:latin typeface="Arial" panose="020B0604020202020204" pitchFamily="34" charset="0"/>
                <a:ea typeface="Arial" charset="0"/>
                <a:cs typeface="Arial" panose="020B0604020202020204" pitchFamily="34" charset="0"/>
              </a:rPr>
              <a:t>extraordinary means and powers</a:t>
            </a:r>
            <a:r>
              <a:rPr lang="en-US" sz="2000" dirty="0">
                <a:solidFill>
                  <a:srgbClr val="234F77"/>
                </a:solidFill>
                <a:latin typeface="Arial" panose="020B0604020202020204" pitchFamily="34" charset="0"/>
                <a:ea typeface="Arial" charset="0"/>
                <a:cs typeface="Arial" panose="020B0604020202020204" pitchFamily="34" charset="0"/>
              </a:rPr>
              <a:t>.</a:t>
            </a:r>
            <a:endParaRPr lang="it-IT" sz="2000" dirty="0">
              <a:solidFill>
                <a:srgbClr val="234F77"/>
              </a:solidFill>
              <a:latin typeface="Arial" panose="020B0604020202020204" pitchFamily="34" charset="0"/>
              <a:cs typeface="Arial" panose="020B0604020202020204" pitchFamily="34" charset="0"/>
            </a:endParaRPr>
          </a:p>
        </p:txBody>
      </p:sp>
      <p:sp>
        <p:nvSpPr>
          <p:cNvPr id="23" name="Rettangolo 22">
            <a:extLst>
              <a:ext uri="{FF2B5EF4-FFF2-40B4-BE49-F238E27FC236}">
                <a16:creationId xmlns:a16="http://schemas.microsoft.com/office/drawing/2014/main" id="{003568D9-2108-897D-0FA7-7AC001086969}"/>
              </a:ext>
            </a:extLst>
          </p:cNvPr>
          <p:cNvSpPr/>
          <p:nvPr/>
        </p:nvSpPr>
        <p:spPr>
          <a:xfrm>
            <a:off x="8459646" y="1648329"/>
            <a:ext cx="3349461" cy="1200329"/>
          </a:xfrm>
          <a:prstGeom prst="rect">
            <a:avLst/>
          </a:prstGeom>
        </p:spPr>
        <p:txBody>
          <a:bodyPr wrap="square">
            <a:spAutoFit/>
          </a:bodyPr>
          <a:lstStyle/>
          <a:p>
            <a:pPr algn="ctr" defTabSz="452498">
              <a:spcAft>
                <a:spcPts val="1200"/>
              </a:spcAft>
              <a:defRPr/>
            </a:pPr>
            <a:r>
              <a:rPr lang="en-US" i="1" dirty="0">
                <a:solidFill>
                  <a:srgbClr val="C00000"/>
                </a:solidFill>
                <a:latin typeface="Arial" panose="020B0604020202020204" pitchFamily="34" charset="0"/>
                <a:ea typeface="Arial" charset="0"/>
                <a:cs typeface="Arial" panose="020B0604020202020204" pitchFamily="34" charset="0"/>
              </a:rPr>
              <a:t>Upper level act if local authorities cannot provide with their means and resources (vertical subsidiarity).</a:t>
            </a:r>
            <a:endParaRPr lang="it-IT" i="1" dirty="0">
              <a:solidFill>
                <a:srgbClr val="C00000"/>
              </a:solidFill>
              <a:latin typeface="Arial" panose="020B0604020202020204" pitchFamily="34" charset="0"/>
              <a:ea typeface="Arial" charset="0"/>
              <a:cs typeface="Arial" panose="020B0604020202020204" pitchFamily="34" charset="0"/>
            </a:endParaRPr>
          </a:p>
        </p:txBody>
      </p:sp>
      <p:sp>
        <p:nvSpPr>
          <p:cNvPr id="24" name="Rettangolo 23">
            <a:extLst>
              <a:ext uri="{FF2B5EF4-FFF2-40B4-BE49-F238E27FC236}">
                <a16:creationId xmlns:a16="http://schemas.microsoft.com/office/drawing/2014/main" id="{907B9FDC-B2B0-73DE-508F-422F536B7426}"/>
              </a:ext>
            </a:extLst>
          </p:cNvPr>
          <p:cNvSpPr/>
          <p:nvPr/>
        </p:nvSpPr>
        <p:spPr>
          <a:xfrm>
            <a:off x="397192" y="4323852"/>
            <a:ext cx="11456800" cy="1276970"/>
          </a:xfrm>
          <a:prstGeom prst="rect">
            <a:avLst/>
          </a:prstGeom>
        </p:spPr>
        <p:txBody>
          <a:bodyPr wrap="square" lIns="91135" tIns="45570" rIns="91135" bIns="45570">
            <a:spAutoFit/>
          </a:bodyPr>
          <a:lstStyle/>
          <a:p>
            <a:pPr defTabSz="911332" eaLnBrk="1" fontAlgn="auto" hangingPunct="1">
              <a:spcBef>
                <a:spcPts val="600"/>
              </a:spcBef>
              <a:spcAft>
                <a:spcPts val="0"/>
              </a:spcAft>
              <a:defRPr/>
            </a:pPr>
            <a:r>
              <a:rPr kumimoji="1" lang="it-IT" b="1" dirty="0">
                <a:solidFill>
                  <a:srgbClr val="234F77"/>
                </a:solidFill>
                <a:latin typeface="Arial" panose="020B0604020202020204" pitchFamily="34" charset="0"/>
                <a:ea typeface="ＭＳ Ｐゴシック" pitchFamily="34" charset="-128"/>
                <a:cs typeface="Arial" panose="020B0604020202020204" pitchFamily="34" charset="0"/>
              </a:rPr>
              <a:t>THE PRESIDENT OF THE COUNCIL OF MINISTERS  NAMELY THE PRIME MINISTER</a:t>
            </a:r>
            <a:endParaRPr kumimoji="1" lang="it-IT" b="1" dirty="0">
              <a:solidFill>
                <a:srgbClr val="234F77"/>
              </a:solidFill>
              <a:latin typeface="Arial" panose="020B0604020202020204" pitchFamily="34" charset="0"/>
              <a:ea typeface="ＭＳ Ｐゴシック" pitchFamily="34" charset="-128"/>
              <a:cs typeface="Arial" panose="020B0604020202020204" pitchFamily="34" charset="0"/>
              <a:sym typeface="Wingdings" panose="05000000000000000000" pitchFamily="2" charset="2"/>
            </a:endParaRPr>
          </a:p>
          <a:p>
            <a:pPr defTabSz="911332" eaLnBrk="1" fontAlgn="auto" hangingPunct="1">
              <a:spcBef>
                <a:spcPts val="600"/>
              </a:spcBef>
              <a:spcAft>
                <a:spcPts val="0"/>
              </a:spcAft>
              <a:defRPr/>
            </a:pPr>
            <a:r>
              <a:rPr lang="it-IT" b="1" dirty="0">
                <a:solidFill>
                  <a:schemeClr val="bg1">
                    <a:lumMod val="50000"/>
                  </a:schemeClr>
                </a:solidFill>
                <a:latin typeface="Arial" panose="020B0604020202020204" pitchFamily="34" charset="0"/>
                <a:cs typeface="Arial" panose="020B0604020202020204" pitchFamily="34" charset="0"/>
              </a:rPr>
              <a:t>The Department of </a:t>
            </a:r>
            <a:r>
              <a:rPr lang="it-IT" b="1" dirty="0" err="1">
                <a:solidFill>
                  <a:schemeClr val="bg1">
                    <a:lumMod val="50000"/>
                  </a:schemeClr>
                </a:solidFill>
                <a:latin typeface="Arial" panose="020B0604020202020204" pitchFamily="34" charset="0"/>
                <a:cs typeface="Arial" panose="020B0604020202020204" pitchFamily="34" charset="0"/>
              </a:rPr>
              <a:t>Civil</a:t>
            </a:r>
            <a:r>
              <a:rPr lang="it-IT" b="1" dirty="0">
                <a:solidFill>
                  <a:schemeClr val="bg1">
                    <a:lumMod val="50000"/>
                  </a:schemeClr>
                </a:solidFill>
                <a:latin typeface="Arial" panose="020B0604020202020204" pitchFamily="34" charset="0"/>
                <a:cs typeface="Arial" panose="020B0604020202020204" pitchFamily="34" charset="0"/>
              </a:rPr>
              <a:t> </a:t>
            </a:r>
            <a:r>
              <a:rPr lang="it-IT" b="1" dirty="0" err="1">
                <a:solidFill>
                  <a:schemeClr val="bg1">
                    <a:lumMod val="50000"/>
                  </a:schemeClr>
                </a:solidFill>
                <a:latin typeface="Arial" panose="020B0604020202020204" pitchFamily="34" charset="0"/>
                <a:cs typeface="Arial" panose="020B0604020202020204" pitchFamily="34" charset="0"/>
              </a:rPr>
              <a:t>Protection</a:t>
            </a:r>
            <a:r>
              <a:rPr lang="it-IT" b="1" dirty="0">
                <a:solidFill>
                  <a:schemeClr val="bg1">
                    <a:lumMod val="50000"/>
                  </a:schemeClr>
                </a:solidFill>
                <a:latin typeface="Arial" panose="020B0604020202020204" pitchFamily="34" charset="0"/>
                <a:cs typeface="Arial" panose="020B0604020202020204" pitchFamily="34" charset="0"/>
              </a:rPr>
              <a:t> </a:t>
            </a:r>
            <a:r>
              <a:rPr lang="it-IT" dirty="0">
                <a:solidFill>
                  <a:schemeClr val="bg1">
                    <a:lumMod val="50000"/>
                  </a:schemeClr>
                </a:solidFill>
                <a:latin typeface="Arial" panose="020B0604020202020204" pitchFamily="34" charset="0"/>
                <a:cs typeface="Arial" panose="020B0604020202020204" pitchFamily="34" charset="0"/>
              </a:rPr>
              <a:t> coordinate the National Service  of </a:t>
            </a:r>
            <a:r>
              <a:rPr lang="it-IT" dirty="0" err="1">
                <a:solidFill>
                  <a:schemeClr val="bg1">
                    <a:lumMod val="50000"/>
                  </a:schemeClr>
                </a:solidFill>
                <a:latin typeface="Arial" panose="020B0604020202020204" pitchFamily="34" charset="0"/>
                <a:cs typeface="Arial" panose="020B0604020202020204" pitchFamily="34" charset="0"/>
              </a:rPr>
              <a:t>Civil</a:t>
            </a:r>
            <a:r>
              <a:rPr lang="it-IT" dirty="0">
                <a:solidFill>
                  <a:schemeClr val="bg1">
                    <a:lumMod val="50000"/>
                  </a:schemeClr>
                </a:solidFill>
                <a:latin typeface="Arial" panose="020B0604020202020204" pitchFamily="34" charset="0"/>
                <a:cs typeface="Arial" panose="020B0604020202020204" pitchFamily="34" charset="0"/>
              </a:rPr>
              <a:t> </a:t>
            </a:r>
            <a:r>
              <a:rPr lang="it-IT" dirty="0" err="1">
                <a:solidFill>
                  <a:schemeClr val="bg1">
                    <a:lumMod val="50000"/>
                  </a:schemeClr>
                </a:solidFill>
                <a:latin typeface="Arial" panose="020B0604020202020204" pitchFamily="34" charset="0"/>
                <a:cs typeface="Arial" panose="020B0604020202020204" pitchFamily="34" charset="0"/>
              </a:rPr>
              <a:t>Protection</a:t>
            </a:r>
            <a:r>
              <a:rPr lang="it-IT" dirty="0">
                <a:solidFill>
                  <a:schemeClr val="bg1">
                    <a:lumMod val="50000"/>
                  </a:schemeClr>
                </a:solidFill>
                <a:latin typeface="Arial" panose="020B0604020202020204" pitchFamily="34" charset="0"/>
                <a:cs typeface="Arial" panose="020B0604020202020204" pitchFamily="34" charset="0"/>
              </a:rPr>
              <a:t> to </a:t>
            </a:r>
            <a:r>
              <a:rPr lang="it-IT" dirty="0" err="1">
                <a:solidFill>
                  <a:schemeClr val="bg1">
                    <a:lumMod val="50000"/>
                  </a:schemeClr>
                </a:solidFill>
                <a:latin typeface="Arial" panose="020B0604020202020204" pitchFamily="34" charset="0"/>
                <a:cs typeface="Arial" panose="020B0604020202020204" pitchFamily="34" charset="0"/>
              </a:rPr>
              <a:t>ensure</a:t>
            </a:r>
            <a:r>
              <a:rPr lang="it-IT" dirty="0">
                <a:solidFill>
                  <a:schemeClr val="bg1">
                    <a:lumMod val="50000"/>
                  </a:schemeClr>
                </a:solidFill>
                <a:latin typeface="Arial" panose="020B0604020202020204" pitchFamily="34" charset="0"/>
                <a:cs typeface="Arial" panose="020B0604020202020204" pitchFamily="34" charset="0"/>
              </a:rPr>
              <a:t> the </a:t>
            </a:r>
            <a:r>
              <a:rPr lang="it-IT" dirty="0" err="1">
                <a:solidFill>
                  <a:schemeClr val="bg1">
                    <a:lumMod val="50000"/>
                  </a:schemeClr>
                </a:solidFill>
                <a:latin typeface="Arial" panose="020B0604020202020204" pitchFamily="34" charset="0"/>
                <a:cs typeface="Arial" panose="020B0604020202020204" pitchFamily="34" charset="0"/>
              </a:rPr>
              <a:t>unified</a:t>
            </a:r>
            <a:r>
              <a:rPr lang="it-IT" dirty="0">
                <a:solidFill>
                  <a:schemeClr val="bg1">
                    <a:lumMod val="50000"/>
                  </a:schemeClr>
                </a:solidFill>
                <a:latin typeface="Arial" panose="020B0604020202020204" pitchFamily="34" charset="0"/>
                <a:cs typeface="Arial" panose="020B0604020202020204" pitchFamily="34" charset="0"/>
              </a:rPr>
              <a:t> </a:t>
            </a:r>
            <a:r>
              <a:rPr lang="it-IT" dirty="0" err="1">
                <a:solidFill>
                  <a:schemeClr val="bg1">
                    <a:lumMod val="50000"/>
                  </a:schemeClr>
                </a:solidFill>
                <a:latin typeface="Arial" panose="020B0604020202020204" pitchFamily="34" charset="0"/>
                <a:cs typeface="Arial" panose="020B0604020202020204" pitchFamily="34" charset="0"/>
              </a:rPr>
              <a:t>representation</a:t>
            </a:r>
            <a:r>
              <a:rPr lang="it-IT" dirty="0">
                <a:solidFill>
                  <a:schemeClr val="bg1">
                    <a:lumMod val="50000"/>
                  </a:schemeClr>
                </a:solidFill>
                <a:latin typeface="Arial" panose="020B0604020202020204" pitchFamily="34" charset="0"/>
                <a:cs typeface="Arial" panose="020B0604020202020204" pitchFamily="34" charset="0"/>
              </a:rPr>
              <a:t>  </a:t>
            </a:r>
            <a:r>
              <a:rPr lang="it-IT" dirty="0" err="1">
                <a:solidFill>
                  <a:schemeClr val="bg1">
                    <a:lumMod val="50000"/>
                  </a:schemeClr>
                </a:solidFill>
                <a:latin typeface="Arial" panose="020B0604020202020204" pitchFamily="34" charset="0"/>
                <a:cs typeface="Arial" panose="020B0604020202020204" pitchFamily="34" charset="0"/>
              </a:rPr>
              <a:t>envisaged</a:t>
            </a:r>
            <a:r>
              <a:rPr lang="it-IT" dirty="0">
                <a:solidFill>
                  <a:schemeClr val="bg1">
                    <a:lumMod val="50000"/>
                  </a:schemeClr>
                </a:solidFill>
                <a:latin typeface="Arial" panose="020B0604020202020204" pitchFamily="34" charset="0"/>
                <a:cs typeface="Arial" panose="020B0604020202020204" pitchFamily="34" charset="0"/>
              </a:rPr>
              <a:t> by the </a:t>
            </a:r>
            <a:r>
              <a:rPr lang="it-IT" dirty="0" err="1">
                <a:solidFill>
                  <a:schemeClr val="bg1">
                    <a:lumMod val="50000"/>
                  </a:schemeClr>
                </a:solidFill>
                <a:latin typeface="Arial" panose="020B0604020202020204" pitchFamily="34" charset="0"/>
                <a:cs typeface="Arial" panose="020B0604020202020204" pitchFamily="34" charset="0"/>
              </a:rPr>
              <a:t>European</a:t>
            </a:r>
            <a:r>
              <a:rPr lang="it-IT" dirty="0">
                <a:solidFill>
                  <a:schemeClr val="bg1">
                    <a:lumMod val="50000"/>
                  </a:schemeClr>
                </a:solidFill>
                <a:latin typeface="Arial" panose="020B0604020202020204" pitchFamily="34" charset="0"/>
                <a:cs typeface="Arial" panose="020B0604020202020204" pitchFamily="34" charset="0"/>
              </a:rPr>
              <a:t> Union and international bodies </a:t>
            </a:r>
            <a:r>
              <a:rPr lang="it-IT" dirty="0" err="1">
                <a:solidFill>
                  <a:schemeClr val="bg1">
                    <a:lumMod val="50000"/>
                  </a:schemeClr>
                </a:solidFill>
                <a:latin typeface="Arial" panose="020B0604020202020204" pitchFamily="34" charset="0"/>
                <a:cs typeface="Arial" panose="020B0604020202020204" pitchFamily="34" charset="0"/>
              </a:rPr>
              <a:t>operating</a:t>
            </a:r>
            <a:r>
              <a:rPr lang="it-IT" dirty="0">
                <a:solidFill>
                  <a:schemeClr val="bg1">
                    <a:lumMod val="50000"/>
                  </a:schemeClr>
                </a:solidFill>
                <a:latin typeface="Arial" panose="020B0604020202020204" pitchFamily="34" charset="0"/>
                <a:cs typeface="Arial" panose="020B0604020202020204" pitchFamily="34" charset="0"/>
              </a:rPr>
              <a:t> in the field of  </a:t>
            </a:r>
            <a:r>
              <a:rPr lang="it-IT" dirty="0" err="1">
                <a:solidFill>
                  <a:schemeClr val="bg1">
                    <a:lumMod val="50000"/>
                  </a:schemeClr>
                </a:solidFill>
                <a:latin typeface="Arial" panose="020B0604020202020204" pitchFamily="34" charset="0"/>
                <a:cs typeface="Arial" panose="020B0604020202020204" pitchFamily="34" charset="0"/>
              </a:rPr>
              <a:t>civil</a:t>
            </a:r>
            <a:r>
              <a:rPr lang="it-IT" dirty="0">
                <a:solidFill>
                  <a:schemeClr val="bg1">
                    <a:lumMod val="50000"/>
                  </a:schemeClr>
                </a:solidFill>
                <a:latin typeface="Arial" panose="020B0604020202020204" pitchFamily="34" charset="0"/>
                <a:cs typeface="Arial" panose="020B0604020202020204" pitchFamily="34" charset="0"/>
              </a:rPr>
              <a:t> </a:t>
            </a:r>
            <a:r>
              <a:rPr lang="it-IT" dirty="0" err="1">
                <a:solidFill>
                  <a:schemeClr val="bg1">
                    <a:lumMod val="50000"/>
                  </a:schemeClr>
                </a:solidFill>
                <a:latin typeface="Arial" panose="020B0604020202020204" pitchFamily="34" charset="0"/>
                <a:cs typeface="Arial" panose="020B0604020202020204" pitchFamily="34" charset="0"/>
              </a:rPr>
              <a:t>protection</a:t>
            </a:r>
            <a:r>
              <a:rPr lang="it-IT" dirty="0">
                <a:solidFill>
                  <a:schemeClr val="bg1">
                    <a:lumMod val="50000"/>
                  </a:schemeClr>
                </a:solidFill>
                <a:latin typeface="Arial" panose="020B0604020202020204" pitchFamily="34" charset="0"/>
                <a:cs typeface="Arial" panose="020B0604020202020204" pitchFamily="34" charset="0"/>
              </a:rPr>
              <a:t>; </a:t>
            </a:r>
            <a:r>
              <a:rPr lang="it-IT" b="1" dirty="0">
                <a:solidFill>
                  <a:schemeClr val="bg1">
                    <a:lumMod val="50000"/>
                  </a:schemeClr>
                </a:solidFill>
                <a:latin typeface="Arial" panose="020B0604020202020204" pitchFamily="34" charset="0"/>
                <a:cs typeface="Arial" panose="020B0604020202020204" pitchFamily="34" charset="0"/>
              </a:rPr>
              <a:t>the </a:t>
            </a:r>
            <a:r>
              <a:rPr lang="it-IT" b="1" dirty="0" err="1">
                <a:solidFill>
                  <a:schemeClr val="bg1">
                    <a:lumMod val="50000"/>
                  </a:schemeClr>
                </a:solidFill>
                <a:latin typeface="Arial" panose="020B0604020202020204" pitchFamily="34" charset="0"/>
                <a:cs typeface="Arial" panose="020B0604020202020204" pitchFamily="34" charset="0"/>
              </a:rPr>
              <a:t>Prefectures</a:t>
            </a:r>
            <a:r>
              <a:rPr lang="it-IT" b="1" dirty="0">
                <a:solidFill>
                  <a:schemeClr val="bg1">
                    <a:lumMod val="50000"/>
                  </a:schemeClr>
                </a:solidFill>
                <a:latin typeface="Arial" panose="020B0604020202020204" pitchFamily="34" charset="0"/>
                <a:cs typeface="Arial" panose="020B0604020202020204" pitchFamily="34" charset="0"/>
              </a:rPr>
              <a:t> – Local Government Offices.</a:t>
            </a:r>
          </a:p>
        </p:txBody>
      </p:sp>
      <p:sp>
        <p:nvSpPr>
          <p:cNvPr id="25" name="Rettangolo 24">
            <a:extLst>
              <a:ext uri="{FF2B5EF4-FFF2-40B4-BE49-F238E27FC236}">
                <a16:creationId xmlns:a16="http://schemas.microsoft.com/office/drawing/2014/main" id="{FE19D473-35F2-D7A8-D995-9797801C72ED}"/>
              </a:ext>
            </a:extLst>
          </p:cNvPr>
          <p:cNvSpPr/>
          <p:nvPr/>
        </p:nvSpPr>
        <p:spPr>
          <a:xfrm>
            <a:off x="397192" y="5805881"/>
            <a:ext cx="11456497" cy="369029"/>
          </a:xfrm>
          <a:prstGeom prst="rect">
            <a:avLst/>
          </a:prstGeom>
        </p:spPr>
        <p:txBody>
          <a:bodyPr wrap="square" lIns="91135" tIns="45570" rIns="91135" bIns="45570">
            <a:spAutoFit/>
          </a:bodyPr>
          <a:lstStyle/>
          <a:p>
            <a:pPr defTabSz="911332">
              <a:spcBef>
                <a:spcPts val="600"/>
              </a:spcBef>
              <a:defRPr/>
            </a:pPr>
            <a:r>
              <a:rPr kumimoji="1" lang="it-IT" b="1" dirty="0">
                <a:solidFill>
                  <a:srgbClr val="234F77"/>
                </a:solidFill>
                <a:latin typeface="Arial" panose="020B0604020202020204" pitchFamily="34" charset="0"/>
                <a:ea typeface="ＭＳ Ｐゴシック" pitchFamily="34" charset="-128"/>
                <a:cs typeface="Arial" panose="020B0604020202020204" pitchFamily="34" charset="0"/>
              </a:rPr>
              <a:t>REGIONAL GOVERNORS/PRESIDENTS OF REGIONS AND AUTONOMOUS PROVINCES</a:t>
            </a:r>
          </a:p>
        </p:txBody>
      </p:sp>
      <p:sp>
        <p:nvSpPr>
          <p:cNvPr id="26" name="Rettangolo 25">
            <a:extLst>
              <a:ext uri="{FF2B5EF4-FFF2-40B4-BE49-F238E27FC236}">
                <a16:creationId xmlns:a16="http://schemas.microsoft.com/office/drawing/2014/main" id="{AC7337DC-C580-C715-16C7-30AE7D354CCD}"/>
              </a:ext>
            </a:extLst>
          </p:cNvPr>
          <p:cNvSpPr/>
          <p:nvPr/>
        </p:nvSpPr>
        <p:spPr>
          <a:xfrm>
            <a:off x="289554" y="6334946"/>
            <a:ext cx="5400675" cy="369029"/>
          </a:xfrm>
          <a:prstGeom prst="rect">
            <a:avLst/>
          </a:prstGeom>
        </p:spPr>
        <p:txBody>
          <a:bodyPr wrap="square" lIns="91135" tIns="45570" rIns="91135" bIns="45570">
            <a:spAutoFit/>
          </a:bodyPr>
          <a:lstStyle/>
          <a:p>
            <a:pPr defTabSz="911332">
              <a:spcBef>
                <a:spcPts val="600"/>
              </a:spcBef>
              <a:defRPr/>
            </a:pPr>
            <a:r>
              <a:rPr lang="it-IT" b="1" dirty="0">
                <a:solidFill>
                  <a:srgbClr val="0070C0"/>
                </a:solidFill>
                <a:latin typeface="Arial" panose="020B0604020202020204" pitchFamily="34" charset="0"/>
                <a:cs typeface="Arial" panose="020B0604020202020204" pitchFamily="34" charset="0"/>
              </a:rPr>
              <a:t> </a:t>
            </a:r>
            <a:r>
              <a:rPr kumimoji="1" lang="it-IT" b="1" dirty="0">
                <a:solidFill>
                  <a:srgbClr val="234F77"/>
                </a:solidFill>
                <a:latin typeface="Arial" panose="020B0604020202020204" pitchFamily="34" charset="0"/>
                <a:ea typeface="ＭＳ Ｐゴシック" pitchFamily="34" charset="-128"/>
                <a:cs typeface="Arial" panose="020B0604020202020204" pitchFamily="34" charset="0"/>
              </a:rPr>
              <a:t>TOWN MAYORS AND CITY MAYORS</a:t>
            </a:r>
          </a:p>
        </p:txBody>
      </p:sp>
      <p:sp>
        <p:nvSpPr>
          <p:cNvPr id="27" name="CasellaDiTesto 26">
            <a:extLst>
              <a:ext uri="{FF2B5EF4-FFF2-40B4-BE49-F238E27FC236}">
                <a16:creationId xmlns:a16="http://schemas.microsoft.com/office/drawing/2014/main" id="{0443683F-59D6-CEC7-1962-C05CF038AB4F}"/>
              </a:ext>
            </a:extLst>
          </p:cNvPr>
          <p:cNvSpPr txBox="1"/>
          <p:nvPr/>
        </p:nvSpPr>
        <p:spPr>
          <a:xfrm rot="16200000">
            <a:off x="-944311" y="5215369"/>
            <a:ext cx="2357820" cy="369332"/>
          </a:xfrm>
          <a:prstGeom prst="rect">
            <a:avLst/>
          </a:prstGeom>
          <a:noFill/>
        </p:spPr>
        <p:txBody>
          <a:bodyPr wrap="square" rtlCol="0">
            <a:spAutoFit/>
          </a:bodyPr>
          <a:lstStyle/>
          <a:p>
            <a:r>
              <a:rPr lang="it-IT" sz="1800" b="1" spc="30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AUTHORITIES</a:t>
            </a:r>
            <a:endParaRPr lang="it-IT" b="1" dirty="0">
              <a:solidFill>
                <a:srgbClr val="C00000"/>
              </a:solidFill>
              <a:effectLst>
                <a:outerShdw blurRad="38100" dist="38100" dir="2700000" algn="tl">
                  <a:srgbClr val="000000">
                    <a:alpha val="43137"/>
                  </a:srgbClr>
                </a:outerShdw>
              </a:effectLst>
            </a:endParaRPr>
          </a:p>
        </p:txBody>
      </p:sp>
      <p:sp>
        <p:nvSpPr>
          <p:cNvPr id="28" name="Title 1">
            <a:extLst>
              <a:ext uri="{FF2B5EF4-FFF2-40B4-BE49-F238E27FC236}">
                <a16:creationId xmlns:a16="http://schemas.microsoft.com/office/drawing/2014/main" id="{0992AAEF-A5C5-A489-602E-6A5C341147C1}"/>
              </a:ext>
            </a:extLst>
          </p:cNvPr>
          <p:cNvSpPr txBox="1">
            <a:spLocks/>
          </p:cNvSpPr>
          <p:nvPr/>
        </p:nvSpPr>
        <p:spPr>
          <a:xfrm>
            <a:off x="195711" y="457925"/>
            <a:ext cx="11680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2800" dirty="0">
                <a:solidFill>
                  <a:srgbClr val="C00000"/>
                </a:solidFill>
                <a:effectLst>
                  <a:outerShdw blurRad="38100" dist="38100" dir="2700000" algn="tl">
                    <a:srgbClr val="000000">
                      <a:alpha val="43137"/>
                    </a:srgbClr>
                  </a:outerShdw>
                </a:effectLst>
              </a:rPr>
              <a:t>CIVIL PROTECTION IN ITALY: EMERGENCIES and AUTHORITIES</a:t>
            </a:r>
          </a:p>
        </p:txBody>
      </p:sp>
      <p:sp>
        <p:nvSpPr>
          <p:cNvPr id="29" name="CasellaDiTesto 28">
            <a:extLst>
              <a:ext uri="{FF2B5EF4-FFF2-40B4-BE49-F238E27FC236}">
                <a16:creationId xmlns:a16="http://schemas.microsoft.com/office/drawing/2014/main" id="{F14ECFCF-C555-AC78-40FA-F2F336569272}"/>
              </a:ext>
            </a:extLst>
          </p:cNvPr>
          <p:cNvSpPr txBox="1"/>
          <p:nvPr/>
        </p:nvSpPr>
        <p:spPr>
          <a:xfrm rot="16200000">
            <a:off x="-889356" y="2052852"/>
            <a:ext cx="2357820" cy="369332"/>
          </a:xfrm>
          <a:prstGeom prst="rect">
            <a:avLst/>
          </a:prstGeom>
          <a:noFill/>
        </p:spPr>
        <p:txBody>
          <a:bodyPr wrap="square" rtlCol="0">
            <a:spAutoFit/>
          </a:bodyPr>
          <a:lstStyle/>
          <a:p>
            <a:r>
              <a:rPr lang="it-IT" b="1" spc="30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EMERGENCIES</a:t>
            </a:r>
            <a:endParaRPr lang="it-IT"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0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ECD7834-2FC5-821C-C340-8DF410D810E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57101" y="308344"/>
            <a:ext cx="8401710" cy="6383831"/>
          </a:xfrm>
          <a:prstGeom prst="rect">
            <a:avLst/>
          </a:prstGeom>
        </p:spPr>
      </p:pic>
      <p:sp>
        <p:nvSpPr>
          <p:cNvPr id="5" name="Title 1">
            <a:extLst>
              <a:ext uri="{FF2B5EF4-FFF2-40B4-BE49-F238E27FC236}">
                <a16:creationId xmlns:a16="http://schemas.microsoft.com/office/drawing/2014/main" id="{F3035EDA-F350-FB07-8C74-2577685D0CF2}"/>
              </a:ext>
            </a:extLst>
          </p:cNvPr>
          <p:cNvSpPr txBox="1">
            <a:spLocks/>
          </p:cNvSpPr>
          <p:nvPr/>
        </p:nvSpPr>
        <p:spPr>
          <a:xfrm>
            <a:off x="350393" y="1544853"/>
            <a:ext cx="320670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2800" dirty="0">
                <a:solidFill>
                  <a:srgbClr val="C00000"/>
                </a:solidFill>
                <a:effectLst>
                  <a:outerShdw blurRad="38100" dist="38100" dir="2700000" algn="tl">
                    <a:srgbClr val="000000">
                      <a:alpha val="43137"/>
                    </a:srgbClr>
                  </a:outerShdw>
                </a:effectLst>
              </a:rPr>
              <a:t>CIVIL PROTECTION EMERGENCY MANAGEMENT</a:t>
            </a:r>
          </a:p>
          <a:p>
            <a:pPr algn="l"/>
            <a:endParaRPr lang="en-MY" sz="2800" b="0" i="1" dirty="0">
              <a:solidFill>
                <a:schemeClr val="tx1"/>
              </a:solidFill>
              <a:effectLst>
                <a:outerShdw blurRad="38100" dist="38100" dir="2700000" algn="tl">
                  <a:srgbClr val="000000">
                    <a:alpha val="43137"/>
                  </a:srgbClr>
                </a:outerShdw>
              </a:effectLst>
            </a:endParaRPr>
          </a:p>
          <a:p>
            <a:pPr algn="l"/>
            <a:r>
              <a:rPr lang="en-MY" sz="2800" b="0" i="1" dirty="0">
                <a:solidFill>
                  <a:schemeClr val="tx1"/>
                </a:solidFill>
                <a:effectLst>
                  <a:outerShdw blurRad="38100" dist="38100" dir="2700000" algn="tl">
                    <a:srgbClr val="000000">
                      <a:alpha val="43137"/>
                    </a:srgbClr>
                  </a:outerShdw>
                </a:effectLst>
              </a:rPr>
              <a:t>(“bottom – up” approach)</a:t>
            </a:r>
          </a:p>
        </p:txBody>
      </p:sp>
    </p:spTree>
    <p:extLst>
      <p:ext uri="{BB962C8B-B14F-4D97-AF65-F5344CB8AC3E}">
        <p14:creationId xmlns:p14="http://schemas.microsoft.com/office/powerpoint/2010/main" val="156065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a:xfrm>
            <a:off x="12232640" y="9040144"/>
            <a:ext cx="2926080" cy="519289"/>
          </a:xfrm>
          <a:prstGeom prst="rect">
            <a:avLst/>
          </a:prstGeom>
        </p:spPr>
        <p:txBody>
          <a:bodyPr vert="horz" lIns="91440" tIns="45720" rIns="91440" bIns="45720" rtlCol="0" anchor="ctr"/>
          <a:lstStyle>
            <a:defPPr>
              <a:defRPr lang="it-IT"/>
            </a:defPPr>
            <a:lvl1pPr algn="r" defTabSz="443969" rtl="0" fontAlgn="base" hangingPunct="0">
              <a:spcBef>
                <a:spcPct val="0"/>
              </a:spcBef>
              <a:spcAft>
                <a:spcPct val="0"/>
              </a:spcAft>
              <a:buClr>
                <a:srgbClr val="000000"/>
              </a:buClr>
              <a:defRPr sz="1707" b="1" kern="1200">
                <a:solidFill>
                  <a:schemeClr val="tx1">
                    <a:tint val="75000"/>
                  </a:schemeClr>
                </a:solidFill>
                <a:latin typeface="Helvetica" charset="0"/>
                <a:ea typeface="Helvetica" charset="0"/>
                <a:cs typeface="Helvetica" charset="0"/>
                <a:sym typeface="Helvetica" charset="0"/>
              </a:defRPr>
            </a:lvl1pPr>
            <a:lvl2pPr marL="342493" indent="114167" algn="ctr" defTabSz="443969" rtl="0" fontAlgn="base" hangingPunct="0">
              <a:spcBef>
                <a:spcPct val="0"/>
              </a:spcBef>
              <a:spcAft>
                <a:spcPct val="0"/>
              </a:spcAft>
              <a:buClr>
                <a:srgbClr val="000000"/>
              </a:buClr>
              <a:defRPr sz="2600" b="1" kern="1200">
                <a:solidFill>
                  <a:srgbClr val="000000"/>
                </a:solidFill>
                <a:latin typeface="Helvetica" charset="0"/>
                <a:ea typeface="Helvetica" charset="0"/>
                <a:cs typeface="Helvetica" charset="0"/>
                <a:sym typeface="Helvetica" charset="0"/>
              </a:defRPr>
            </a:lvl2pPr>
            <a:lvl3pPr marL="684982" indent="228329" algn="ctr" defTabSz="443969" rtl="0" fontAlgn="base" hangingPunct="0">
              <a:spcBef>
                <a:spcPct val="0"/>
              </a:spcBef>
              <a:spcAft>
                <a:spcPct val="0"/>
              </a:spcAft>
              <a:buClr>
                <a:srgbClr val="000000"/>
              </a:buClr>
              <a:defRPr sz="2600" b="1" kern="1200">
                <a:solidFill>
                  <a:srgbClr val="000000"/>
                </a:solidFill>
                <a:latin typeface="Helvetica" charset="0"/>
                <a:ea typeface="Helvetica" charset="0"/>
                <a:cs typeface="Helvetica" charset="0"/>
                <a:sym typeface="Helvetica" charset="0"/>
              </a:defRPr>
            </a:lvl3pPr>
            <a:lvl4pPr marL="1027471" indent="342493" algn="ctr" defTabSz="443969" rtl="0" fontAlgn="base" hangingPunct="0">
              <a:spcBef>
                <a:spcPct val="0"/>
              </a:spcBef>
              <a:spcAft>
                <a:spcPct val="0"/>
              </a:spcAft>
              <a:buClr>
                <a:srgbClr val="000000"/>
              </a:buClr>
              <a:defRPr sz="2600" b="1" kern="1200">
                <a:solidFill>
                  <a:srgbClr val="000000"/>
                </a:solidFill>
                <a:latin typeface="Helvetica" charset="0"/>
                <a:ea typeface="Helvetica" charset="0"/>
                <a:cs typeface="Helvetica" charset="0"/>
                <a:sym typeface="Helvetica" charset="0"/>
              </a:defRPr>
            </a:lvl4pPr>
            <a:lvl5pPr marL="1369960" indent="456652" algn="ctr" defTabSz="443969" rtl="0" fontAlgn="base" hangingPunct="0">
              <a:spcBef>
                <a:spcPct val="0"/>
              </a:spcBef>
              <a:spcAft>
                <a:spcPct val="0"/>
              </a:spcAft>
              <a:buClr>
                <a:srgbClr val="000000"/>
              </a:buClr>
              <a:defRPr sz="2600" b="1" kern="1200">
                <a:solidFill>
                  <a:srgbClr val="000000"/>
                </a:solidFill>
                <a:latin typeface="Helvetica" charset="0"/>
                <a:ea typeface="Helvetica" charset="0"/>
                <a:cs typeface="Helvetica" charset="0"/>
                <a:sym typeface="Helvetica" charset="0"/>
              </a:defRPr>
            </a:lvl5pPr>
            <a:lvl6pPr marL="2283272" algn="l" defTabSz="913310" rtl="0" eaLnBrk="1" latinLnBrk="0" hangingPunct="1">
              <a:defRPr sz="2600" b="1" kern="1200">
                <a:solidFill>
                  <a:srgbClr val="000000"/>
                </a:solidFill>
                <a:latin typeface="Helvetica" charset="0"/>
                <a:ea typeface="Helvetica" charset="0"/>
                <a:cs typeface="Helvetica" charset="0"/>
                <a:sym typeface="Helvetica" charset="0"/>
              </a:defRPr>
            </a:lvl6pPr>
            <a:lvl7pPr marL="2739929" algn="l" defTabSz="913310" rtl="0" eaLnBrk="1" latinLnBrk="0" hangingPunct="1">
              <a:defRPr sz="2600" b="1" kern="1200">
                <a:solidFill>
                  <a:srgbClr val="000000"/>
                </a:solidFill>
                <a:latin typeface="Helvetica" charset="0"/>
                <a:ea typeface="Helvetica" charset="0"/>
                <a:cs typeface="Helvetica" charset="0"/>
                <a:sym typeface="Helvetica" charset="0"/>
              </a:defRPr>
            </a:lvl7pPr>
            <a:lvl8pPr marL="3196588" algn="l" defTabSz="913310" rtl="0" eaLnBrk="1" latinLnBrk="0" hangingPunct="1">
              <a:defRPr sz="2600" b="1" kern="1200">
                <a:solidFill>
                  <a:srgbClr val="000000"/>
                </a:solidFill>
                <a:latin typeface="Helvetica" charset="0"/>
                <a:ea typeface="Helvetica" charset="0"/>
                <a:cs typeface="Helvetica" charset="0"/>
                <a:sym typeface="Helvetica" charset="0"/>
              </a:defRPr>
            </a:lvl8pPr>
            <a:lvl9pPr marL="3653240" algn="l" defTabSz="913310" rtl="0" eaLnBrk="1" latinLnBrk="0" hangingPunct="1">
              <a:defRPr sz="2600" b="1" kern="1200">
                <a:solidFill>
                  <a:srgbClr val="000000"/>
                </a:solidFill>
                <a:latin typeface="Helvetica" charset="0"/>
                <a:ea typeface="Helvetica" charset="0"/>
                <a:cs typeface="Helvetica" charset="0"/>
                <a:sym typeface="Helvetica" charset="0"/>
              </a:defRPr>
            </a:lvl9pPr>
          </a:lstStyle>
          <a:p>
            <a:pPr>
              <a:defRPr/>
            </a:pPr>
            <a:fld id="{08228ECE-CEFD-4722-BFCF-8B6F287164FF}" type="slidenum">
              <a:rPr lang="it-IT" smtClean="0"/>
              <a:pPr>
                <a:defRPr/>
              </a:pPr>
              <a:t>12</a:t>
            </a:fld>
            <a:endParaRPr lang="it-IT"/>
          </a:p>
        </p:txBody>
      </p:sp>
      <p:pic>
        <p:nvPicPr>
          <p:cNvPr id="4" name="Immagine 3">
            <a:extLst>
              <a:ext uri="{FF2B5EF4-FFF2-40B4-BE49-F238E27FC236}">
                <a16:creationId xmlns:a16="http://schemas.microsoft.com/office/drawing/2014/main" id="{3ACE3457-5BA8-4D2B-9109-E66BF86A31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90257" y="348342"/>
            <a:ext cx="8383100" cy="6407839"/>
          </a:xfrm>
          <a:prstGeom prst="rect">
            <a:avLst/>
          </a:prstGeom>
        </p:spPr>
      </p:pic>
      <p:pic>
        <p:nvPicPr>
          <p:cNvPr id="7" name="Immagine 5">
            <a:extLst>
              <a:ext uri="{FF2B5EF4-FFF2-40B4-BE49-F238E27FC236}">
                <a16:creationId xmlns:a16="http://schemas.microsoft.com/office/drawing/2014/main" id="{D8B83F13-36BA-D017-BD1E-832617A3C5B4}"/>
              </a:ext>
            </a:extLst>
          </p:cNvPr>
          <p:cNvPicPr/>
          <p:nvPr/>
        </p:nvPicPr>
        <p:blipFill>
          <a:blip r:embed="rId4" cstate="email">
            <a:extLst>
              <a:ext uri="{28A0092B-C50C-407E-A947-70E740481C1C}">
                <a14:useLocalDpi xmlns:a14="http://schemas.microsoft.com/office/drawing/2010/main"/>
              </a:ext>
            </a:extLst>
          </a:blip>
          <a:stretch/>
        </p:blipFill>
        <p:spPr>
          <a:xfrm>
            <a:off x="118643" y="3973741"/>
            <a:ext cx="4716000" cy="2782440"/>
          </a:xfrm>
          <a:prstGeom prst="rect">
            <a:avLst/>
          </a:prstGeom>
          <a:ln w="9360">
            <a:solidFill>
              <a:srgbClr val="FF0000"/>
            </a:solidFill>
            <a:miter/>
          </a:ln>
        </p:spPr>
      </p:pic>
      <p:sp>
        <p:nvSpPr>
          <p:cNvPr id="8" name="CustomShape 1">
            <a:extLst>
              <a:ext uri="{FF2B5EF4-FFF2-40B4-BE49-F238E27FC236}">
                <a16:creationId xmlns:a16="http://schemas.microsoft.com/office/drawing/2014/main" id="{F143B29B-59DE-B225-DFA3-5E62686AC401}"/>
              </a:ext>
            </a:extLst>
          </p:cNvPr>
          <p:cNvSpPr/>
          <p:nvPr/>
        </p:nvSpPr>
        <p:spPr>
          <a:xfrm>
            <a:off x="65618" y="58706"/>
            <a:ext cx="3571614" cy="17360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pPr>
            <a:r>
              <a:rPr lang="it-IT" sz="4000" b="1" spc="-1" dirty="0">
                <a:solidFill>
                  <a:srgbClr val="C00000"/>
                </a:solidFill>
                <a:latin typeface="Calibri"/>
                <a:ea typeface="MS PGothic"/>
              </a:rPr>
              <a:t>Umbria </a:t>
            </a:r>
            <a:r>
              <a:rPr lang="it-IT" sz="4000" b="1" spc="-1" dirty="0" err="1">
                <a:solidFill>
                  <a:srgbClr val="C00000"/>
                </a:solidFill>
                <a:latin typeface="Calibri"/>
                <a:ea typeface="MS PGothic"/>
              </a:rPr>
              <a:t>Region</a:t>
            </a:r>
            <a:r>
              <a:rPr lang="it-IT" sz="4000" b="1" spc="-1" dirty="0">
                <a:solidFill>
                  <a:srgbClr val="C00000"/>
                </a:solidFill>
                <a:latin typeface="Calibri"/>
                <a:ea typeface="MS PGothic"/>
              </a:rPr>
              <a:t> </a:t>
            </a:r>
          </a:p>
          <a:p>
            <a:pPr>
              <a:lnSpc>
                <a:spcPct val="100000"/>
              </a:lnSpc>
            </a:pPr>
            <a:r>
              <a:rPr lang="it-IT" sz="4000" i="1" spc="-1" dirty="0">
                <a:solidFill>
                  <a:srgbClr val="C00000"/>
                </a:solidFill>
                <a:latin typeface="Calibri"/>
                <a:ea typeface="MS PGothic"/>
              </a:rPr>
              <a:t>(</a:t>
            </a:r>
            <a:r>
              <a:rPr lang="it-IT" sz="4000" i="1" spc="-1" dirty="0" err="1">
                <a:solidFill>
                  <a:srgbClr val="C00000"/>
                </a:solidFill>
                <a:latin typeface="Calibri"/>
                <a:ea typeface="MS PGothic"/>
              </a:rPr>
              <a:t>central</a:t>
            </a:r>
            <a:r>
              <a:rPr lang="it-IT" sz="4000" i="1" spc="-1" dirty="0">
                <a:solidFill>
                  <a:srgbClr val="C00000"/>
                </a:solidFill>
                <a:latin typeface="Calibri"/>
                <a:ea typeface="MS PGothic"/>
              </a:rPr>
              <a:t> Italy)</a:t>
            </a:r>
          </a:p>
          <a:p>
            <a:pPr>
              <a:lnSpc>
                <a:spcPct val="100000"/>
              </a:lnSpc>
            </a:pPr>
            <a:r>
              <a:rPr lang="it-IT" sz="4000" b="1" spc="-1" dirty="0" err="1">
                <a:solidFill>
                  <a:srgbClr val="C00000"/>
                </a:solidFill>
                <a:latin typeface="Calibri"/>
                <a:ea typeface="MS PGothic"/>
              </a:rPr>
              <a:t>Civil</a:t>
            </a:r>
            <a:r>
              <a:rPr lang="it-IT" sz="4000" b="1" spc="-1" dirty="0">
                <a:solidFill>
                  <a:srgbClr val="C00000"/>
                </a:solidFill>
                <a:latin typeface="Calibri"/>
                <a:ea typeface="MS PGothic"/>
              </a:rPr>
              <a:t> </a:t>
            </a:r>
            <a:r>
              <a:rPr lang="it-IT" sz="4000" b="1" spc="-1" dirty="0" err="1">
                <a:solidFill>
                  <a:srgbClr val="C00000"/>
                </a:solidFill>
                <a:latin typeface="Calibri"/>
                <a:ea typeface="MS PGothic"/>
              </a:rPr>
              <a:t>Protection</a:t>
            </a:r>
            <a:r>
              <a:rPr lang="it-IT" sz="4000" b="1" spc="-1" dirty="0">
                <a:solidFill>
                  <a:srgbClr val="C00000"/>
                </a:solidFill>
                <a:latin typeface="Calibri"/>
                <a:ea typeface="MS PGothic"/>
              </a:rPr>
              <a:t> Centre</a:t>
            </a:r>
          </a:p>
          <a:p>
            <a:pPr>
              <a:lnSpc>
                <a:spcPct val="100000"/>
              </a:lnSpc>
            </a:pPr>
            <a:endParaRPr lang="it-IT" sz="4000" b="1" spc="-1" dirty="0">
              <a:solidFill>
                <a:srgbClr val="C00000"/>
              </a:solidFill>
              <a:latin typeface="Calibri"/>
              <a:ea typeface="MS PGothic"/>
            </a:endParaRPr>
          </a:p>
          <a:p>
            <a:pPr>
              <a:lnSpc>
                <a:spcPct val="100000"/>
              </a:lnSpc>
            </a:pPr>
            <a:r>
              <a:rPr lang="it-IT" sz="2900" i="1" spc="-1" dirty="0">
                <a:solidFill>
                  <a:srgbClr val="C00000"/>
                </a:solidFill>
                <a:latin typeface="Calibri"/>
                <a:ea typeface="MS PGothic"/>
              </a:rPr>
              <a:t>Foligno (PG)</a:t>
            </a:r>
            <a:endParaRPr lang="it-IT" sz="2900" i="1" spc="-1" dirty="0">
              <a:latin typeface="Arial"/>
            </a:endParaRPr>
          </a:p>
        </p:txBody>
      </p:sp>
      <p:pic>
        <p:nvPicPr>
          <p:cNvPr id="5" name="Immagine 4">
            <a:extLst>
              <a:ext uri="{FF2B5EF4-FFF2-40B4-BE49-F238E27FC236}">
                <a16:creationId xmlns:a16="http://schemas.microsoft.com/office/drawing/2014/main" id="{EABC5430-988C-2138-B276-78FA57DC539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3011" y="1888247"/>
            <a:ext cx="1977532" cy="1992024"/>
          </a:xfrm>
          <a:prstGeom prst="rect">
            <a:avLst/>
          </a:prstGeom>
        </p:spPr>
      </p:pic>
      <p:pic>
        <p:nvPicPr>
          <p:cNvPr id="11" name="Picture 7">
            <a:extLst>
              <a:ext uri="{FF2B5EF4-FFF2-40B4-BE49-F238E27FC236}">
                <a16:creationId xmlns:a16="http://schemas.microsoft.com/office/drawing/2014/main" id="{97EBAD30-F3BB-95EC-4122-5DF7E575BD9D}"/>
              </a:ext>
            </a:extLst>
          </p:cNvPr>
          <p:cNvPicPr/>
          <p:nvPr/>
        </p:nvPicPr>
        <p:blipFill>
          <a:blip r:embed="rId6">
            <a:extLst>
              <a:ext uri="{28A0092B-C50C-407E-A947-70E740481C1C}">
                <a14:useLocalDpi xmlns:a14="http://schemas.microsoft.com/office/drawing/2010/main"/>
              </a:ext>
            </a:extLst>
          </a:blip>
          <a:stretch/>
        </p:blipFill>
        <p:spPr>
          <a:xfrm>
            <a:off x="10504713" y="348342"/>
            <a:ext cx="1433863" cy="1328058"/>
          </a:xfrm>
          <a:prstGeom prst="rect">
            <a:avLst/>
          </a:prstGeom>
          <a:ln>
            <a:noFill/>
          </a:ln>
        </p:spPr>
      </p:pic>
      <p:pic>
        <p:nvPicPr>
          <p:cNvPr id="12" name="Picture 2">
            <a:extLst>
              <a:ext uri="{FF2B5EF4-FFF2-40B4-BE49-F238E27FC236}">
                <a16:creationId xmlns:a16="http://schemas.microsoft.com/office/drawing/2014/main" id="{05E90841-FD84-EABA-8690-10F0FA45FDE7}"/>
              </a:ext>
            </a:extLst>
          </p:cNvPr>
          <p:cNvPicPr/>
          <p:nvPr/>
        </p:nvPicPr>
        <p:blipFill>
          <a:blip r:embed="rId7" cstate="email">
            <a:extLst>
              <a:ext uri="{28A0092B-C50C-407E-A947-70E740481C1C}">
                <a14:useLocalDpi xmlns:a14="http://schemas.microsoft.com/office/drawing/2010/main"/>
              </a:ext>
            </a:extLst>
          </a:blip>
          <a:stretch/>
        </p:blipFill>
        <p:spPr>
          <a:xfrm>
            <a:off x="3796308" y="482440"/>
            <a:ext cx="2076670" cy="910931"/>
          </a:xfrm>
          <a:prstGeom prst="rect">
            <a:avLst/>
          </a:prstGeom>
          <a:ln>
            <a:noFill/>
          </a:ln>
        </p:spPr>
      </p:pic>
    </p:spTree>
    <p:extLst>
      <p:ext uri="{BB962C8B-B14F-4D97-AF65-F5344CB8AC3E}">
        <p14:creationId xmlns:p14="http://schemas.microsoft.com/office/powerpoint/2010/main" val="19372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74905E1B-8EFC-1459-B633-E7BDB143B483}"/>
              </a:ext>
            </a:extLst>
          </p:cNvPr>
          <p:cNvGrpSpPr>
            <a:grpSpLocks noChangeAspect="1"/>
          </p:cNvGrpSpPr>
          <p:nvPr/>
        </p:nvGrpSpPr>
        <p:grpSpPr>
          <a:xfrm>
            <a:off x="4429264" y="1348552"/>
            <a:ext cx="3608754" cy="5243007"/>
            <a:chOff x="3486147" y="1467557"/>
            <a:chExt cx="2214746" cy="3537182"/>
          </a:xfrm>
        </p:grpSpPr>
        <p:sp>
          <p:nvSpPr>
            <p:cNvPr id="5" name="Rectangle 8">
              <a:extLst>
                <a:ext uri="{FF2B5EF4-FFF2-40B4-BE49-F238E27FC236}">
                  <a16:creationId xmlns:a16="http://schemas.microsoft.com/office/drawing/2014/main" id="{6FDA19EC-E50E-E51F-0ECA-159C335BF8D2}"/>
                </a:ext>
              </a:extLst>
            </p:cNvPr>
            <p:cNvSpPr/>
            <p:nvPr/>
          </p:nvSpPr>
          <p:spPr>
            <a:xfrm>
              <a:off x="3486147" y="1874717"/>
              <a:ext cx="2210404" cy="2763138"/>
            </a:xfrm>
            <a:prstGeom prst="rect">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MY" sz="1300" b="1" i="0" u="none" strike="noStrike" kern="0" cap="none" spc="0" normalizeH="0" baseline="0" noProof="0">
                <a:ln>
                  <a:noFill/>
                </a:ln>
                <a:solidFill>
                  <a:srgbClr val="2B2B2D"/>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6" name="Rectangle 9">
              <a:extLst>
                <a:ext uri="{FF2B5EF4-FFF2-40B4-BE49-F238E27FC236}">
                  <a16:creationId xmlns:a16="http://schemas.microsoft.com/office/drawing/2014/main" id="{82442E08-BFC7-5493-A9EA-0D65BF7E4A33}"/>
                </a:ext>
              </a:extLst>
            </p:cNvPr>
            <p:cNvSpPr/>
            <p:nvPr/>
          </p:nvSpPr>
          <p:spPr>
            <a:xfrm>
              <a:off x="3490152" y="1467557"/>
              <a:ext cx="2210741" cy="407160"/>
            </a:xfrm>
            <a:prstGeom prst="rect">
              <a:avLst/>
            </a:prstGeom>
            <a:solidFill>
              <a:schemeClr val="tx2">
                <a:lumMod val="40000"/>
                <a:lumOff val="60000"/>
              </a:scheme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MY" sz="2000" b="1" i="0" u="none" strike="noStrike" kern="0" cap="none" spc="0" normalizeH="0" baseline="0" noProof="0" dirty="0">
                  <a:ln>
                    <a:noFill/>
                  </a:ln>
                  <a:solidFill>
                    <a:srgbClr val="C00000"/>
                  </a:solidFill>
                  <a:effectLst/>
                  <a:uLnTx/>
                  <a:uFillTx/>
                  <a:latin typeface="Arial" panose="020B0604020202020204" pitchFamily="34" charset="0"/>
                  <a:ea typeface="Open Sans" panose="020B0606030504020204" pitchFamily="34" charset="0"/>
                  <a:cs typeface="Arial" panose="020B0604020202020204" pitchFamily="34" charset="0"/>
                </a:rPr>
                <a:t>NON STRUCTURAL</a:t>
              </a:r>
              <a:endParaRPr kumimoji="0" lang="en-US" sz="2000" b="1" i="0" u="none" strike="noStrike" kern="0" cap="none" spc="0" normalizeH="0" baseline="0" noProof="0" dirty="0">
                <a:ln>
                  <a:noFill/>
                </a:ln>
                <a:solidFill>
                  <a:srgbClr val="C00000"/>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7" name="Rectangle 10">
              <a:extLst>
                <a:ext uri="{FF2B5EF4-FFF2-40B4-BE49-F238E27FC236}">
                  <a16:creationId xmlns:a16="http://schemas.microsoft.com/office/drawing/2014/main" id="{066E2CDF-10EE-036B-F99F-883CC2669F21}"/>
                </a:ext>
              </a:extLst>
            </p:cNvPr>
            <p:cNvSpPr/>
            <p:nvPr/>
          </p:nvSpPr>
          <p:spPr>
            <a:xfrm>
              <a:off x="3490152" y="4637851"/>
              <a:ext cx="2210741" cy="366888"/>
            </a:xfrm>
            <a:prstGeom prst="rect">
              <a:avLst/>
            </a:prstGeom>
            <a:solidFill>
              <a:schemeClr val="tx2">
                <a:lumMod val="40000"/>
                <a:lumOff val="60000"/>
              </a:scheme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endParaRPr>
            </a:p>
          </p:txBody>
        </p:sp>
      </p:grpSp>
      <p:sp>
        <p:nvSpPr>
          <p:cNvPr id="8" name="Rettangolo 7">
            <a:extLst>
              <a:ext uri="{FF2B5EF4-FFF2-40B4-BE49-F238E27FC236}">
                <a16:creationId xmlns:a16="http://schemas.microsoft.com/office/drawing/2014/main" id="{CF9D919A-3532-6399-6714-C47CF4F8BAD2}"/>
              </a:ext>
            </a:extLst>
          </p:cNvPr>
          <p:cNvSpPr/>
          <p:nvPr/>
        </p:nvSpPr>
        <p:spPr>
          <a:xfrm>
            <a:off x="4510905" y="2042917"/>
            <a:ext cx="3438393" cy="3379387"/>
          </a:xfrm>
          <a:prstGeom prst="rect">
            <a:avLst/>
          </a:prstGeom>
        </p:spPr>
        <p:txBody>
          <a:bodyPr wrap="square">
            <a:spAutoFit/>
          </a:bodyPr>
          <a:lstStyle/>
          <a:p>
            <a:pPr marL="0" marR="0" lvl="0" indent="0" defTabSz="914400" eaLnBrk="1" fontAlgn="auto" latinLnBrk="0" hangingPunct="1">
              <a:lnSpc>
                <a:spcPct val="80000"/>
              </a:lnSpc>
              <a:spcBef>
                <a:spcPts val="1200"/>
              </a:spcBef>
              <a:spcAft>
                <a:spcPts val="0"/>
              </a:spcAft>
              <a:buClrTx/>
              <a:buSzTx/>
              <a:buFontTx/>
              <a:buNone/>
              <a:tabLst/>
              <a:defRPr/>
            </a:pP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Early</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warning/</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Alerting</a:t>
            </a:r>
            <a:endPar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p>
            <a:pPr marL="0" marR="0" lvl="0" indent="0" defTabSz="914400" eaLnBrk="1" fontAlgn="auto" latinLnBrk="0" hangingPunct="1">
              <a:lnSpc>
                <a:spcPct val="80000"/>
              </a:lnSpc>
              <a:spcBef>
                <a:spcPts val="1200"/>
              </a:spcBef>
              <a:spcAft>
                <a:spcPts val="0"/>
              </a:spcAft>
              <a:buClrTx/>
              <a:buSzTx/>
              <a:buFontTx/>
              <a:buNone/>
              <a:tabLst/>
              <a:defRPr/>
            </a:pPr>
            <a:r>
              <a:rPr lang="it-IT" sz="1600" dirty="0" err="1">
                <a:solidFill>
                  <a:prstClr val="black"/>
                </a:solidFill>
                <a:latin typeface="Arial" panose="020B0604020202020204" pitchFamily="34" charset="0"/>
                <a:cs typeface="Arial" panose="020B0604020202020204" pitchFamily="34" charset="0"/>
              </a:rPr>
              <a:t>Dissemination</a:t>
            </a:r>
            <a:r>
              <a:rPr lang="it-IT" sz="1600" dirty="0">
                <a:solidFill>
                  <a:prstClr val="black"/>
                </a:solidFill>
                <a:latin typeface="Arial" panose="020B0604020202020204" pitchFamily="34" charset="0"/>
                <a:cs typeface="Arial" panose="020B0604020202020204" pitchFamily="34" charset="0"/>
              </a:rPr>
              <a:t> of  </a:t>
            </a:r>
            <a:r>
              <a:rPr lang="it-IT" sz="1600" dirty="0" err="1">
                <a:solidFill>
                  <a:prstClr val="black"/>
                </a:solidFill>
                <a:latin typeface="Arial" panose="020B0604020202020204" pitchFamily="34" charset="0"/>
                <a:cs typeface="Arial" panose="020B0604020202020204" pitchFamily="34" charset="0"/>
              </a:rPr>
              <a:t>civil</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protection</a:t>
            </a:r>
            <a:r>
              <a:rPr lang="it-IT" sz="1600" dirty="0">
                <a:solidFill>
                  <a:prstClr val="black"/>
                </a:solidFill>
                <a:latin typeface="Arial" panose="020B0604020202020204" pitchFamily="34" charset="0"/>
                <a:cs typeface="Arial" panose="020B0604020202020204" pitchFamily="34" charset="0"/>
              </a:rPr>
              <a:t> culture , information to the </a:t>
            </a:r>
            <a:r>
              <a:rPr lang="it-IT" sz="1600" dirty="0" err="1">
                <a:solidFill>
                  <a:prstClr val="black"/>
                </a:solidFill>
                <a:latin typeface="Arial" panose="020B0604020202020204" pitchFamily="34" charset="0"/>
                <a:cs typeface="Arial" panose="020B0604020202020204" pitchFamily="34" charset="0"/>
              </a:rPr>
              <a:t>population</a:t>
            </a:r>
            <a:r>
              <a:rPr lang="it-IT" sz="1600" dirty="0">
                <a:solidFill>
                  <a:prstClr val="black"/>
                </a:solidFill>
                <a:latin typeface="Arial" panose="020B0604020202020204" pitchFamily="34" charset="0"/>
                <a:cs typeface="Arial" panose="020B0604020202020204" pitchFamily="34" charset="0"/>
              </a:rPr>
              <a:t> and </a:t>
            </a:r>
            <a:r>
              <a:rPr lang="it-IT" sz="1600" dirty="0" err="1">
                <a:solidFill>
                  <a:prstClr val="black"/>
                </a:solidFill>
                <a:latin typeface="Arial" panose="020B0604020202020204" pitchFamily="34" charset="0"/>
                <a:cs typeface="Arial" panose="020B0604020202020204" pitchFamily="34" charset="0"/>
              </a:rPr>
              <a:t>communication</a:t>
            </a:r>
            <a:r>
              <a:rPr lang="it-IT" sz="1600" dirty="0">
                <a:solidFill>
                  <a:prstClr val="black"/>
                </a:solidFill>
                <a:latin typeface="Arial" panose="020B0604020202020204" pitchFamily="34" charset="0"/>
                <a:cs typeface="Arial" panose="020B0604020202020204" pitchFamily="34" charset="0"/>
              </a:rPr>
              <a:t> in case of </a:t>
            </a:r>
            <a:r>
              <a:rPr lang="it-IT" sz="1600" dirty="0" err="1">
                <a:solidFill>
                  <a:prstClr val="black"/>
                </a:solidFill>
                <a:latin typeface="Arial" panose="020B0604020202020204" pitchFamily="34" charset="0"/>
                <a:cs typeface="Arial" panose="020B0604020202020204" pitchFamily="34" charset="0"/>
              </a:rPr>
              <a:t>emergency</a:t>
            </a:r>
            <a:endParaRPr lang="it-IT" sz="1600" dirty="0">
              <a:solidFill>
                <a:prstClr val="black"/>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80000"/>
              </a:lnSpc>
              <a:spcBef>
                <a:spcPts val="1200"/>
              </a:spcBef>
              <a:spcAft>
                <a:spcPts val="0"/>
              </a:spcAft>
              <a:buClrTx/>
              <a:buSzTx/>
              <a:buFontTx/>
              <a:buNone/>
              <a:tabLst/>
              <a:defRPr/>
            </a:pPr>
            <a:r>
              <a:rPr lang="it-IT" sz="1600" dirty="0">
                <a:solidFill>
                  <a:prstClr val="black"/>
                </a:solidFill>
                <a:latin typeface="Arial" panose="020B0604020202020204" pitchFamily="34" charset="0"/>
                <a:cs typeface="Arial" panose="020B0604020202020204" pitchFamily="34" charset="0"/>
              </a:rPr>
              <a:t>Self-</a:t>
            </a:r>
            <a:r>
              <a:rPr lang="it-IT" sz="1600" dirty="0" err="1">
                <a:solidFill>
                  <a:prstClr val="black"/>
                </a:solidFill>
                <a:latin typeface="Arial" panose="020B0604020202020204" pitchFamily="34" charset="0"/>
                <a:cs typeface="Arial" panose="020B0604020202020204" pitchFamily="34" charset="0"/>
              </a:rPr>
              <a:t>protection</a:t>
            </a:r>
            <a:r>
              <a:rPr lang="it-IT" sz="1600" dirty="0">
                <a:solidFill>
                  <a:prstClr val="black"/>
                </a:solidFill>
                <a:latin typeface="Arial" panose="020B0604020202020204" pitchFamily="34" charset="0"/>
                <a:cs typeface="Arial" panose="020B0604020202020204" pitchFamily="34" charset="0"/>
              </a:rPr>
              <a:t> and </a:t>
            </a:r>
            <a:r>
              <a:rPr lang="it-IT" sz="1600" dirty="0" err="1">
                <a:solidFill>
                  <a:prstClr val="black"/>
                </a:solidFill>
                <a:latin typeface="Arial" panose="020B0604020202020204" pitchFamily="34" charset="0"/>
                <a:cs typeface="Arial" panose="020B0604020202020204" pitchFamily="34" charset="0"/>
              </a:rPr>
              <a:t>behaviour</a:t>
            </a:r>
            <a:r>
              <a:rPr lang="it-IT" sz="1600" dirty="0">
                <a:solidFill>
                  <a:prstClr val="black"/>
                </a:solidFill>
                <a:latin typeface="Arial" panose="020B0604020202020204" pitchFamily="34" charset="0"/>
                <a:cs typeface="Arial" panose="020B0604020202020204" pitchFamily="34" charset="0"/>
              </a:rPr>
              <a:t> code </a:t>
            </a:r>
            <a:r>
              <a:rPr lang="it-IT" sz="1600" dirty="0" err="1">
                <a:solidFill>
                  <a:prstClr val="black"/>
                </a:solidFill>
                <a:latin typeface="Arial" panose="020B0604020202020204" pitchFamily="34" charset="0"/>
                <a:cs typeface="Arial" panose="020B0604020202020204" pitchFamily="34" charset="0"/>
              </a:rPr>
              <a:t>norms</a:t>
            </a:r>
            <a:r>
              <a:rPr lang="it-IT" sz="1600" dirty="0">
                <a:solidFill>
                  <a:prstClr val="black"/>
                </a:solidFill>
                <a:latin typeface="Arial" panose="020B0604020202020204" pitchFamily="34" charset="0"/>
                <a:cs typeface="Arial" panose="020B0604020202020204" pitchFamily="34" charset="0"/>
              </a:rPr>
              <a:t> </a:t>
            </a:r>
          </a:p>
          <a:p>
            <a:pPr defTabSz="914400" eaLnBrk="1" fontAlgn="auto" hangingPunct="1">
              <a:lnSpc>
                <a:spcPct val="80000"/>
              </a:lnSpc>
              <a:spcBef>
                <a:spcPts val="1200"/>
              </a:spcBef>
              <a:spcAft>
                <a:spcPts val="0"/>
              </a:spcAft>
              <a:defRPr/>
            </a:pP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Civil</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protection</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planning and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linking</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activities</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with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local</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civil</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a:t>
            </a:r>
            <a:r>
              <a:rPr lang="it-IT" sz="1600" u="sng" dirty="0" err="1">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protections</a:t>
            </a:r>
            <a:r>
              <a:rPr lang="it-IT" sz="1600" u="sng"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  </a:t>
            </a:r>
          </a:p>
          <a:p>
            <a:pPr defTabSz="914400" eaLnBrk="1" fontAlgn="auto" hangingPunct="1">
              <a:lnSpc>
                <a:spcPct val="80000"/>
              </a:lnSpc>
              <a:spcBef>
                <a:spcPts val="1200"/>
              </a:spcBef>
              <a:spcAft>
                <a:spcPts val="0"/>
              </a:spcAft>
              <a:defRPr/>
            </a:pPr>
            <a:r>
              <a:rPr lang="it-IT" sz="1600" dirty="0">
                <a:solidFill>
                  <a:prstClr val="black"/>
                </a:solidFill>
                <a:latin typeface="Arial" panose="020B0604020202020204" pitchFamily="34" charset="0"/>
                <a:cs typeface="Arial" panose="020B0604020202020204" pitchFamily="34" charset="0"/>
              </a:rPr>
              <a:t>Training </a:t>
            </a:r>
          </a:p>
          <a:p>
            <a:pPr defTabSz="914400" eaLnBrk="1" fontAlgn="auto" hangingPunct="1">
              <a:lnSpc>
                <a:spcPct val="80000"/>
              </a:lnSpc>
              <a:spcBef>
                <a:spcPts val="1200"/>
              </a:spcBef>
              <a:spcAft>
                <a:spcPts val="0"/>
              </a:spcAft>
              <a:defRPr/>
            </a:pPr>
            <a:r>
              <a:rPr lang="it-IT" sz="1600" dirty="0" err="1">
                <a:solidFill>
                  <a:prstClr val="black"/>
                </a:solidFill>
                <a:latin typeface="Arial" panose="020B0604020202020204" pitchFamily="34" charset="0"/>
                <a:cs typeface="Arial" panose="020B0604020202020204" pitchFamily="34" charset="0"/>
              </a:rPr>
              <a:t>Exercises</a:t>
            </a:r>
            <a:r>
              <a:rPr lang="it-IT" sz="1600" dirty="0">
                <a:solidFill>
                  <a:prstClr val="black"/>
                </a:solidFill>
                <a:latin typeface="Arial" panose="020B0604020202020204" pitchFamily="34" charset="0"/>
                <a:cs typeface="Arial" panose="020B0604020202020204" pitchFamily="34" charset="0"/>
              </a:rPr>
              <a:t> </a:t>
            </a:r>
          </a:p>
          <a:p>
            <a:pPr marL="0" marR="0" lvl="0" indent="0" defTabSz="914400" eaLnBrk="1" fontAlgn="auto" latinLnBrk="0" hangingPunct="1">
              <a:lnSpc>
                <a:spcPct val="80000"/>
              </a:lnSpc>
              <a:spcBef>
                <a:spcPts val="1200"/>
              </a:spcBef>
              <a:spcAft>
                <a:spcPts val="0"/>
              </a:spcAft>
              <a:buClrTx/>
              <a:buSzTx/>
              <a:buFontTx/>
              <a:buNone/>
              <a:tabLst/>
              <a:defRPr/>
            </a:pPr>
            <a:r>
              <a:rPr lang="it-IT" sz="1600" dirty="0">
                <a:solidFill>
                  <a:prstClr val="black"/>
                </a:solidFill>
                <a:latin typeface="Arial" panose="020B0604020202020204" pitchFamily="34" charset="0"/>
                <a:cs typeface="Arial" panose="020B0604020202020204" pitchFamily="34" charset="0"/>
              </a:rPr>
              <a:t>Application of </a:t>
            </a:r>
            <a:r>
              <a:rPr lang="it-IT" sz="1600" dirty="0" err="1">
                <a:solidFill>
                  <a:prstClr val="black"/>
                </a:solidFill>
                <a:latin typeface="Arial" panose="020B0604020202020204" pitchFamily="34" charset="0"/>
                <a:cs typeface="Arial" panose="020B0604020202020204" pitchFamily="34" charset="0"/>
              </a:rPr>
              <a:t>technical</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legislation</a:t>
            </a:r>
            <a:r>
              <a:rPr lang="it-IT" sz="1600" dirty="0">
                <a:solidFill>
                  <a:prstClr val="black"/>
                </a:solidFill>
                <a:latin typeface="Arial" panose="020B0604020202020204" pitchFamily="34" charset="0"/>
                <a:cs typeface="Arial" panose="020B0604020202020204" pitchFamily="34" charset="0"/>
              </a:rPr>
              <a:t> </a:t>
            </a:r>
          </a:p>
        </p:txBody>
      </p:sp>
      <p:grpSp>
        <p:nvGrpSpPr>
          <p:cNvPr id="9" name="Gruppo 8">
            <a:extLst>
              <a:ext uri="{FF2B5EF4-FFF2-40B4-BE49-F238E27FC236}">
                <a16:creationId xmlns:a16="http://schemas.microsoft.com/office/drawing/2014/main" id="{403F4E7B-22EA-8445-AE1F-9306F23D60C6}"/>
              </a:ext>
            </a:extLst>
          </p:cNvPr>
          <p:cNvGrpSpPr/>
          <p:nvPr/>
        </p:nvGrpSpPr>
        <p:grpSpPr>
          <a:xfrm>
            <a:off x="8461711" y="1348553"/>
            <a:ext cx="3539612" cy="5243006"/>
            <a:chOff x="4860032" y="1210330"/>
            <a:chExt cx="3539612" cy="5243006"/>
          </a:xfrm>
        </p:grpSpPr>
        <p:sp>
          <p:nvSpPr>
            <p:cNvPr id="10" name="Rectangle 9">
              <a:extLst>
                <a:ext uri="{FF2B5EF4-FFF2-40B4-BE49-F238E27FC236}">
                  <a16:creationId xmlns:a16="http://schemas.microsoft.com/office/drawing/2014/main" id="{B1FD6909-B971-B72B-289C-A7346E338DA4}"/>
                </a:ext>
              </a:extLst>
            </p:cNvPr>
            <p:cNvSpPr/>
            <p:nvPr/>
          </p:nvSpPr>
          <p:spPr>
            <a:xfrm>
              <a:off x="4866434" y="1210330"/>
              <a:ext cx="3533210" cy="586698"/>
            </a:xfrm>
            <a:prstGeom prst="rect">
              <a:avLst/>
            </a:prstGeom>
            <a:solidFill>
              <a:schemeClr val="accent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MY" sz="2000" b="1"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STRUCTURAL</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A6FAC86-51EC-14B4-A62C-00300163CDA7}"/>
                </a:ext>
              </a:extLst>
            </p:cNvPr>
            <p:cNvSpPr/>
            <p:nvPr/>
          </p:nvSpPr>
          <p:spPr>
            <a:xfrm>
              <a:off x="4866434" y="5909515"/>
              <a:ext cx="3533210" cy="543821"/>
            </a:xfrm>
            <a:prstGeom prst="rect">
              <a:avLst/>
            </a:prstGeom>
            <a:solidFill>
              <a:schemeClr val="accent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2" name="Rectangle 8">
              <a:extLst>
                <a:ext uri="{FF2B5EF4-FFF2-40B4-BE49-F238E27FC236}">
                  <a16:creationId xmlns:a16="http://schemas.microsoft.com/office/drawing/2014/main" id="{BE9E4AE6-A355-03A1-7F36-BAC0937FF2AC}"/>
                </a:ext>
              </a:extLst>
            </p:cNvPr>
            <p:cNvSpPr/>
            <p:nvPr/>
          </p:nvSpPr>
          <p:spPr>
            <a:xfrm>
              <a:off x="4860032" y="1797028"/>
              <a:ext cx="3532671" cy="4154021"/>
            </a:xfrm>
            <a:prstGeom prst="rect">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defTabSz="914400" eaLnBrk="1" fontAlgn="auto" latinLnBrk="0" hangingPunct="1">
                <a:lnSpc>
                  <a:spcPct val="80000"/>
                </a:lnSpc>
                <a:spcBef>
                  <a:spcPts val="1200"/>
                </a:spcBef>
                <a:spcAft>
                  <a:spcPts val="0"/>
                </a:spcAft>
                <a:buClrTx/>
                <a:buSzTx/>
                <a:buFontTx/>
                <a:buNone/>
                <a:tabLst/>
                <a:defRPr/>
              </a:pPr>
              <a:endParaRPr lang="it-IT" sz="1500">
                <a:solidFill>
                  <a:prstClr val="black"/>
                </a:solidFill>
                <a:latin typeface="Arial" panose="020B0604020202020204" pitchFamily="34" charset="0"/>
                <a:cs typeface="Arial" panose="020B0604020202020204" pitchFamily="34" charset="0"/>
              </a:endParaRPr>
            </a:p>
          </p:txBody>
        </p:sp>
      </p:grpSp>
      <p:sp>
        <p:nvSpPr>
          <p:cNvPr id="13" name="Rettangolo 12">
            <a:extLst>
              <a:ext uri="{FF2B5EF4-FFF2-40B4-BE49-F238E27FC236}">
                <a16:creationId xmlns:a16="http://schemas.microsoft.com/office/drawing/2014/main" id="{6AFDCF7F-653D-273C-2C4F-FF3E77A5C8E5}"/>
              </a:ext>
            </a:extLst>
          </p:cNvPr>
          <p:cNvSpPr/>
          <p:nvPr/>
        </p:nvSpPr>
        <p:spPr>
          <a:xfrm>
            <a:off x="8508849" y="2147436"/>
            <a:ext cx="3438392" cy="3262432"/>
          </a:xfrm>
          <a:prstGeom prst="rect">
            <a:avLst/>
          </a:prstGeom>
        </p:spPr>
        <p:txBody>
          <a:bodyPr wrap="square">
            <a:spAutoFit/>
          </a:bodyPr>
          <a:lstStyle/>
          <a:p>
            <a:pPr defTabSz="914400" eaLnBrk="1" fontAlgn="auto" hangingPunct="1">
              <a:spcBef>
                <a:spcPts val="1200"/>
              </a:spcBef>
              <a:spcAft>
                <a:spcPts val="0"/>
              </a:spcAft>
              <a:defRPr/>
            </a:pPr>
            <a:r>
              <a:rPr lang="it-IT" sz="1600" dirty="0" err="1">
                <a:solidFill>
                  <a:prstClr val="black"/>
                </a:solidFill>
                <a:latin typeface="Arial" panose="020B0604020202020204" pitchFamily="34" charset="0"/>
                <a:cs typeface="Arial" panose="020B0604020202020204" pitchFamily="34" charset="0"/>
              </a:rPr>
              <a:t>Participation</a:t>
            </a:r>
            <a:r>
              <a:rPr lang="it-IT" sz="1600" dirty="0">
                <a:solidFill>
                  <a:prstClr val="black"/>
                </a:solidFill>
                <a:latin typeface="Arial" panose="020B0604020202020204" pitchFamily="34" charset="0"/>
                <a:cs typeface="Arial" panose="020B0604020202020204" pitchFamily="34" charset="0"/>
              </a:rPr>
              <a:t> in the </a:t>
            </a:r>
            <a:r>
              <a:rPr lang="it-IT" sz="1600" dirty="0" err="1">
                <a:solidFill>
                  <a:prstClr val="black"/>
                </a:solidFill>
                <a:latin typeface="Arial" panose="020B0604020202020204" pitchFamily="34" charset="0"/>
                <a:cs typeface="Arial" panose="020B0604020202020204" pitchFamily="34" charset="0"/>
              </a:rPr>
              <a:t>definition</a:t>
            </a:r>
            <a:r>
              <a:rPr lang="it-IT" sz="1600" dirty="0">
                <a:solidFill>
                  <a:prstClr val="black"/>
                </a:solidFill>
                <a:latin typeface="Arial" panose="020B0604020202020204" pitchFamily="34" charset="0"/>
                <a:cs typeface="Arial" panose="020B0604020202020204" pitchFamily="34" charset="0"/>
              </a:rPr>
              <a:t> of </a:t>
            </a:r>
            <a:r>
              <a:rPr lang="it-IT" sz="1600" dirty="0" err="1">
                <a:solidFill>
                  <a:prstClr val="black"/>
                </a:solidFill>
                <a:latin typeface="Arial" panose="020B0604020202020204" pitchFamily="34" charset="0"/>
                <a:cs typeface="Arial" panose="020B0604020202020204" pitchFamily="34" charset="0"/>
              </a:rPr>
              <a:t>policies</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dealing</a:t>
            </a:r>
            <a:r>
              <a:rPr lang="it-IT" sz="1600" dirty="0">
                <a:solidFill>
                  <a:prstClr val="black"/>
                </a:solidFill>
                <a:latin typeface="Arial" panose="020B0604020202020204" pitchFamily="34" charset="0"/>
                <a:cs typeface="Arial" panose="020B0604020202020204" pitchFamily="34" charset="0"/>
              </a:rPr>
              <a:t> with </a:t>
            </a:r>
            <a:r>
              <a:rPr lang="it-IT" sz="1600" dirty="0" err="1">
                <a:solidFill>
                  <a:prstClr val="black"/>
                </a:solidFill>
                <a:latin typeface="Arial" panose="020B0604020202020204" pitchFamily="34" charset="0"/>
                <a:cs typeface="Arial" panose="020B0604020202020204" pitchFamily="34" charset="0"/>
              </a:rPr>
              <a:t>structural</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prevention</a:t>
            </a:r>
            <a:r>
              <a:rPr lang="it-IT" sz="1600" dirty="0">
                <a:solidFill>
                  <a:prstClr val="black"/>
                </a:solidFill>
                <a:latin typeface="Arial" panose="020B0604020202020204" pitchFamily="34" charset="0"/>
                <a:cs typeface="Arial" panose="020B0604020202020204" pitchFamily="34" charset="0"/>
              </a:rPr>
              <a:t> of </a:t>
            </a:r>
            <a:r>
              <a:rPr lang="it-IT" sz="1600" dirty="0" err="1">
                <a:solidFill>
                  <a:prstClr val="black"/>
                </a:solidFill>
                <a:latin typeface="Arial" panose="020B0604020202020204" pitchFamily="34" charset="0"/>
                <a:cs typeface="Arial" panose="020B0604020202020204" pitchFamily="34" charset="0"/>
              </a:rPr>
              <a:t>risks</a:t>
            </a:r>
            <a:r>
              <a:rPr lang="it-IT" sz="1600" dirty="0">
                <a:solidFill>
                  <a:prstClr val="black"/>
                </a:solidFill>
                <a:latin typeface="Arial" panose="020B0604020202020204" pitchFamily="34" charset="0"/>
                <a:cs typeface="Arial" panose="020B0604020202020204" pitchFamily="34" charset="0"/>
              </a:rPr>
              <a:t> </a:t>
            </a:r>
          </a:p>
          <a:p>
            <a:pPr defTabSz="914400" eaLnBrk="1" fontAlgn="auto" hangingPunct="1">
              <a:spcBef>
                <a:spcPts val="1200"/>
              </a:spcBef>
              <a:spcAft>
                <a:spcPts val="0"/>
              </a:spcAft>
              <a:defRPr/>
            </a:pPr>
            <a:r>
              <a:rPr lang="it-IT" sz="1600" dirty="0" err="1">
                <a:solidFill>
                  <a:prstClr val="black"/>
                </a:solidFill>
                <a:latin typeface="Arial" panose="020B0604020202020204" pitchFamily="34" charset="0"/>
                <a:cs typeface="Arial" panose="020B0604020202020204" pitchFamily="34" charset="0"/>
              </a:rPr>
              <a:t>Participation</a:t>
            </a:r>
            <a:r>
              <a:rPr lang="it-IT" sz="1600" dirty="0">
                <a:solidFill>
                  <a:prstClr val="black"/>
                </a:solidFill>
                <a:latin typeface="Arial" panose="020B0604020202020204" pitchFamily="34" charset="0"/>
                <a:cs typeface="Arial" panose="020B0604020202020204" pitchFamily="34" charset="0"/>
              </a:rPr>
              <a:t> in the planning of </a:t>
            </a:r>
            <a:r>
              <a:rPr lang="it-IT" sz="1600" dirty="0" err="1">
                <a:solidFill>
                  <a:prstClr val="black"/>
                </a:solidFill>
                <a:latin typeface="Arial" panose="020B0604020202020204" pitchFamily="34" charset="0"/>
                <a:cs typeface="Arial" panose="020B0604020202020204" pitchFamily="34" charset="0"/>
              </a:rPr>
              <a:t>mitigation</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operations</a:t>
            </a:r>
            <a:endParaRPr lang="it-IT" sz="1600" dirty="0">
              <a:solidFill>
                <a:prstClr val="black"/>
              </a:solidFill>
              <a:latin typeface="Arial" panose="020B0604020202020204" pitchFamily="34" charset="0"/>
              <a:cs typeface="Arial" panose="020B0604020202020204" pitchFamily="34" charset="0"/>
            </a:endParaRPr>
          </a:p>
          <a:p>
            <a:pPr defTabSz="914400" eaLnBrk="1" fontAlgn="auto" hangingPunct="1">
              <a:spcBef>
                <a:spcPts val="1200"/>
              </a:spcBef>
              <a:spcAft>
                <a:spcPts val="0"/>
              </a:spcAft>
              <a:defRPr/>
            </a:pPr>
            <a:r>
              <a:rPr lang="it-IT" sz="1600" dirty="0" err="1">
                <a:solidFill>
                  <a:prstClr val="black"/>
                </a:solidFill>
                <a:latin typeface="Arial" panose="020B0604020202020204" pitchFamily="34" charset="0"/>
                <a:cs typeface="Arial" panose="020B0604020202020204" pitchFamily="34" charset="0"/>
              </a:rPr>
              <a:t>Implementation</a:t>
            </a:r>
            <a:r>
              <a:rPr lang="it-IT" sz="1600" dirty="0">
                <a:solidFill>
                  <a:prstClr val="black"/>
                </a:solidFill>
                <a:latin typeface="Arial" panose="020B0604020202020204" pitchFamily="34" charset="0"/>
                <a:cs typeface="Arial" panose="020B0604020202020204" pitchFamily="34" charset="0"/>
              </a:rPr>
              <a:t> of </a:t>
            </a:r>
            <a:r>
              <a:rPr lang="it-IT" sz="1600" dirty="0" err="1">
                <a:solidFill>
                  <a:prstClr val="black"/>
                </a:solidFill>
                <a:latin typeface="Arial" panose="020B0604020202020204" pitchFamily="34" charset="0"/>
                <a:cs typeface="Arial" panose="020B0604020202020204" pitchFamily="34" charset="0"/>
              </a:rPr>
              <a:t>structural</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mitigation</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operations</a:t>
            </a:r>
            <a:r>
              <a:rPr lang="it-IT" sz="1600" dirty="0">
                <a:solidFill>
                  <a:prstClr val="black"/>
                </a:solidFill>
                <a:latin typeface="Arial" panose="020B0604020202020204" pitchFamily="34" charset="0"/>
                <a:cs typeface="Arial" panose="020B0604020202020204" pitchFamily="34" charset="0"/>
              </a:rPr>
              <a:t> in case of </a:t>
            </a:r>
            <a:r>
              <a:rPr lang="it-IT" sz="1600" dirty="0" err="1">
                <a:solidFill>
                  <a:prstClr val="black"/>
                </a:solidFill>
                <a:latin typeface="Arial" panose="020B0604020202020204" pitchFamily="34" charset="0"/>
                <a:cs typeface="Arial" panose="020B0604020202020204" pitchFamily="34" charset="0"/>
              </a:rPr>
              <a:t>disaster</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crisis</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events</a:t>
            </a:r>
            <a:r>
              <a:rPr lang="it-IT" sz="1600" dirty="0">
                <a:solidFill>
                  <a:prstClr val="black"/>
                </a:solidFill>
                <a:latin typeface="Arial" panose="020B0604020202020204" pitchFamily="34" charset="0"/>
                <a:cs typeface="Arial" panose="020B0604020202020204" pitchFamily="34" charset="0"/>
              </a:rPr>
              <a:t> </a:t>
            </a:r>
          </a:p>
          <a:p>
            <a:pPr defTabSz="914400" eaLnBrk="1" fontAlgn="auto" hangingPunct="1">
              <a:spcBef>
                <a:spcPts val="1200"/>
              </a:spcBef>
              <a:spcAft>
                <a:spcPts val="0"/>
              </a:spcAft>
              <a:defRPr/>
            </a:pPr>
            <a:r>
              <a:rPr lang="it-IT" sz="1600" dirty="0" err="1">
                <a:solidFill>
                  <a:prstClr val="black"/>
                </a:solidFill>
                <a:latin typeface="Arial" panose="020B0604020202020204" pitchFamily="34" charset="0"/>
                <a:cs typeface="Arial" panose="020B0604020202020204" pitchFamily="34" charset="0"/>
              </a:rPr>
              <a:t>Activities</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integrated</a:t>
            </a:r>
            <a:r>
              <a:rPr lang="it-IT" sz="1600" dirty="0">
                <a:solidFill>
                  <a:prstClr val="black"/>
                </a:solidFill>
                <a:latin typeface="Arial" panose="020B0604020202020204" pitchFamily="34" charset="0"/>
                <a:cs typeface="Arial" panose="020B0604020202020204" pitchFamily="34" charset="0"/>
              </a:rPr>
              <a:t> with </a:t>
            </a:r>
            <a:r>
              <a:rPr lang="it-IT" sz="1600" dirty="0" err="1">
                <a:solidFill>
                  <a:prstClr val="black"/>
                </a:solidFill>
                <a:latin typeface="Arial" panose="020B0604020202020204" pitchFamily="34" charset="0"/>
                <a:cs typeface="Arial" panose="020B0604020202020204" pitchFamily="34" charset="0"/>
              </a:rPr>
              <a:t>structural</a:t>
            </a:r>
            <a:r>
              <a:rPr lang="it-IT" sz="1600" dirty="0">
                <a:solidFill>
                  <a:prstClr val="black"/>
                </a:solidFill>
                <a:latin typeface="Arial" panose="020B0604020202020204" pitchFamily="34" charset="0"/>
                <a:cs typeface="Arial" panose="020B0604020202020204" pitchFamily="34" charset="0"/>
              </a:rPr>
              <a:t>  and non </a:t>
            </a:r>
            <a:r>
              <a:rPr lang="it-IT" sz="1600" dirty="0" err="1">
                <a:solidFill>
                  <a:prstClr val="black"/>
                </a:solidFill>
                <a:latin typeface="Arial" panose="020B0604020202020204" pitchFamily="34" charset="0"/>
                <a:cs typeface="Arial" panose="020B0604020202020204" pitchFamily="34" charset="0"/>
              </a:rPr>
              <a:t>structural</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prevention</a:t>
            </a:r>
            <a:r>
              <a:rPr lang="it-IT" sz="1600" dirty="0">
                <a:solidFill>
                  <a:prstClr val="black"/>
                </a:solidFill>
                <a:latin typeface="Arial" panose="020B0604020202020204" pitchFamily="34" charset="0"/>
                <a:cs typeface="Arial" panose="020B0604020202020204" pitchFamily="34" charset="0"/>
              </a:rPr>
              <a:t> </a:t>
            </a:r>
            <a:r>
              <a:rPr lang="it-IT" sz="1600" dirty="0" err="1">
                <a:solidFill>
                  <a:prstClr val="black"/>
                </a:solidFill>
                <a:latin typeface="Arial" panose="020B0604020202020204" pitchFamily="34" charset="0"/>
                <a:cs typeface="Arial" panose="020B0604020202020204" pitchFamily="34" charset="0"/>
              </a:rPr>
              <a:t>activities</a:t>
            </a:r>
            <a:r>
              <a:rPr lang="it-IT" sz="1600" dirty="0">
                <a:solidFill>
                  <a:prstClr val="black"/>
                </a:solidFill>
                <a:latin typeface="Arial" panose="020B0604020202020204" pitchFamily="34" charset="0"/>
                <a:cs typeface="Arial" panose="020B0604020202020204" pitchFamily="34" charset="0"/>
              </a:rPr>
              <a:t> </a:t>
            </a:r>
          </a:p>
        </p:txBody>
      </p:sp>
      <p:sp>
        <p:nvSpPr>
          <p:cNvPr id="14" name="Title 1">
            <a:extLst>
              <a:ext uri="{FF2B5EF4-FFF2-40B4-BE49-F238E27FC236}">
                <a16:creationId xmlns:a16="http://schemas.microsoft.com/office/drawing/2014/main" id="{4FAE3D2A-B5CE-32EC-7CF2-5E10E8400BA8}"/>
              </a:ext>
            </a:extLst>
          </p:cNvPr>
          <p:cNvSpPr txBox="1">
            <a:spLocks/>
          </p:cNvSpPr>
          <p:nvPr/>
        </p:nvSpPr>
        <p:spPr>
          <a:xfrm>
            <a:off x="195711" y="457925"/>
            <a:ext cx="116808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3000" dirty="0">
                <a:solidFill>
                  <a:srgbClr val="C00000"/>
                </a:solidFill>
                <a:effectLst>
                  <a:outerShdw blurRad="38100" dist="38100" dir="2700000" algn="tl">
                    <a:srgbClr val="000000">
                      <a:alpha val="43137"/>
                    </a:srgbClr>
                  </a:outerShdw>
                </a:effectLst>
              </a:rPr>
              <a:t>CIVIL PROTECTION “MAIN CHALLENGE”: PREVENTION</a:t>
            </a:r>
          </a:p>
        </p:txBody>
      </p:sp>
      <p:grpSp>
        <p:nvGrpSpPr>
          <p:cNvPr id="15" name="Gruppo 14">
            <a:extLst>
              <a:ext uri="{FF2B5EF4-FFF2-40B4-BE49-F238E27FC236}">
                <a16:creationId xmlns:a16="http://schemas.microsoft.com/office/drawing/2014/main" id="{B9B37E42-D971-9286-F9C6-BA9561F724AC}"/>
              </a:ext>
            </a:extLst>
          </p:cNvPr>
          <p:cNvGrpSpPr/>
          <p:nvPr/>
        </p:nvGrpSpPr>
        <p:grpSpPr>
          <a:xfrm>
            <a:off x="190677" y="1348553"/>
            <a:ext cx="3987918" cy="2951197"/>
            <a:chOff x="179512" y="2374848"/>
            <a:chExt cx="2088231" cy="1990256"/>
          </a:xfrm>
        </p:grpSpPr>
        <p:sp>
          <p:nvSpPr>
            <p:cNvPr id="16" name="Rectangle 23">
              <a:extLst>
                <a:ext uri="{FF2B5EF4-FFF2-40B4-BE49-F238E27FC236}">
                  <a16:creationId xmlns:a16="http://schemas.microsoft.com/office/drawing/2014/main" id="{BA4AED83-08FC-5B71-8C09-C42A6784CC01}"/>
                </a:ext>
              </a:extLst>
            </p:cNvPr>
            <p:cNvSpPr/>
            <p:nvPr/>
          </p:nvSpPr>
          <p:spPr>
            <a:xfrm>
              <a:off x="179512" y="2374848"/>
              <a:ext cx="2088231" cy="1990256"/>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9" name="Gruppo 18">
              <a:extLst>
                <a:ext uri="{FF2B5EF4-FFF2-40B4-BE49-F238E27FC236}">
                  <a16:creationId xmlns:a16="http://schemas.microsoft.com/office/drawing/2014/main" id="{77195176-BAE1-A6CB-4C6A-AF99BD91209D}"/>
                </a:ext>
              </a:extLst>
            </p:cNvPr>
            <p:cNvGrpSpPr/>
            <p:nvPr/>
          </p:nvGrpSpPr>
          <p:grpSpPr>
            <a:xfrm>
              <a:off x="202035" y="2388565"/>
              <a:ext cx="2065708" cy="1616499"/>
              <a:chOff x="11572" y="10260"/>
              <a:chExt cx="1800966" cy="1321941"/>
            </a:xfrm>
          </p:grpSpPr>
          <p:sp>
            <p:nvSpPr>
              <p:cNvPr id="20" name="Rettangolo con singolo angolo arrotondato 64">
                <a:extLst>
                  <a:ext uri="{FF2B5EF4-FFF2-40B4-BE49-F238E27FC236}">
                    <a16:creationId xmlns:a16="http://schemas.microsoft.com/office/drawing/2014/main" id="{8105A563-1D3B-3F34-260A-2791780E8920}"/>
                  </a:ext>
                </a:extLst>
              </p:cNvPr>
              <p:cNvSpPr/>
              <p:nvPr/>
            </p:nvSpPr>
            <p:spPr>
              <a:xfrm rot="16200000">
                <a:off x="251085" y="-229252"/>
                <a:ext cx="1321940" cy="1800966"/>
              </a:xfrm>
              <a:prstGeom prst="round1Rect">
                <a:avLst/>
              </a:prstGeom>
              <a:blipFill rotWithShape="0">
                <a:blip r:embed="rId2">
                  <a:extLst>
                    <a:ext uri="{28A0092B-C50C-407E-A947-70E740481C1C}">
                      <a14:useLocalDpi xmlns:a14="http://schemas.microsoft.com/office/drawing/2010/main"/>
                    </a:ext>
                  </a:extLst>
                </a:blip>
                <a:stretch>
                  <a:fillRect/>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Rettangolo 20">
                <a:extLst>
                  <a:ext uri="{FF2B5EF4-FFF2-40B4-BE49-F238E27FC236}">
                    <a16:creationId xmlns:a16="http://schemas.microsoft.com/office/drawing/2014/main" id="{0026F283-47F0-C2B0-BD4D-CD11F621514F}"/>
                  </a:ext>
                </a:extLst>
              </p:cNvPr>
              <p:cNvSpPr/>
              <p:nvPr/>
            </p:nvSpPr>
            <p:spPr>
              <a:xfrm rot="21600000">
                <a:off x="11572" y="10260"/>
                <a:ext cx="1800966" cy="99145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it-IT" sz="1500" b="1" u="sng" kern="1200">
                  <a:solidFill>
                    <a:srgbClr val="0066FF"/>
                  </a:solidFill>
                  <a:latin typeface="Arial" panose="020B0604020202020204" pitchFamily="34" charset="0"/>
                  <a:cs typeface="Arial" panose="020B0604020202020204" pitchFamily="34" charset="0"/>
                </a:endParaRPr>
              </a:p>
            </p:txBody>
          </p:sp>
        </p:grpSp>
      </p:grpSp>
      <p:pic>
        <p:nvPicPr>
          <p:cNvPr id="22" name="Segnaposto contenuto 22" descr="allontanamnto_flegrei_d3.jpg">
            <a:extLst>
              <a:ext uri="{FF2B5EF4-FFF2-40B4-BE49-F238E27FC236}">
                <a16:creationId xmlns:a16="http://schemas.microsoft.com/office/drawing/2014/main" id="{2252885E-9FF2-13D5-2272-3638C0902DDA}"/>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1784" y="3627182"/>
            <a:ext cx="3753737" cy="2964377"/>
          </a:xfrm>
        </p:spPr>
      </p:pic>
    </p:spTree>
    <p:extLst>
      <p:ext uri="{BB962C8B-B14F-4D97-AF65-F5344CB8AC3E}">
        <p14:creationId xmlns:p14="http://schemas.microsoft.com/office/powerpoint/2010/main" val="22031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78EC5D51-07A5-5CDC-C0D5-CF25F9361A33}"/>
              </a:ext>
            </a:extLst>
          </p:cNvPr>
          <p:cNvGrpSpPr/>
          <p:nvPr/>
        </p:nvGrpSpPr>
        <p:grpSpPr>
          <a:xfrm>
            <a:off x="97140" y="1413128"/>
            <a:ext cx="3242054" cy="2981531"/>
            <a:chOff x="4660774" y="2374848"/>
            <a:chExt cx="2088231" cy="2278286"/>
          </a:xfrm>
        </p:grpSpPr>
        <p:sp>
          <p:nvSpPr>
            <p:cNvPr id="26" name="Rectangle 23">
              <a:extLst>
                <a:ext uri="{FF2B5EF4-FFF2-40B4-BE49-F238E27FC236}">
                  <a16:creationId xmlns:a16="http://schemas.microsoft.com/office/drawing/2014/main" id="{BD38D95C-74D0-8994-88F7-94545A070777}"/>
                </a:ext>
              </a:extLst>
            </p:cNvPr>
            <p:cNvSpPr/>
            <p:nvPr/>
          </p:nvSpPr>
          <p:spPr>
            <a:xfrm>
              <a:off x="4660774" y="2374848"/>
              <a:ext cx="2088231" cy="1990256"/>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Rectangle 38">
              <a:extLst>
                <a:ext uri="{FF2B5EF4-FFF2-40B4-BE49-F238E27FC236}">
                  <a16:creationId xmlns:a16="http://schemas.microsoft.com/office/drawing/2014/main" id="{22B1884D-5D55-9F3E-D9AA-A066558ABD44}"/>
                </a:ext>
              </a:extLst>
            </p:cNvPr>
            <p:cNvSpPr/>
            <p:nvPr/>
          </p:nvSpPr>
          <p:spPr>
            <a:xfrm>
              <a:off x="4660775" y="4005063"/>
              <a:ext cx="2088230" cy="648071"/>
            </a:xfrm>
            <a:prstGeom prst="rect">
              <a:avLst/>
            </a:prstGeom>
            <a:solidFill>
              <a:srgbClr val="25B7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8" name="Gruppo 27">
              <a:extLst>
                <a:ext uri="{FF2B5EF4-FFF2-40B4-BE49-F238E27FC236}">
                  <a16:creationId xmlns:a16="http://schemas.microsoft.com/office/drawing/2014/main" id="{704BE2EF-4EA9-6403-41F1-EA3318FB2A10}"/>
                </a:ext>
              </a:extLst>
            </p:cNvPr>
            <p:cNvGrpSpPr/>
            <p:nvPr/>
          </p:nvGrpSpPr>
          <p:grpSpPr>
            <a:xfrm>
              <a:off x="4660775" y="2398181"/>
              <a:ext cx="2088230" cy="1606884"/>
              <a:chOff x="5659" y="1301490"/>
              <a:chExt cx="1778328" cy="1294674"/>
            </a:xfrm>
          </p:grpSpPr>
          <p:sp>
            <p:nvSpPr>
              <p:cNvPr id="30" name="Rettangolo con singolo angolo arrotondato 70">
                <a:extLst>
                  <a:ext uri="{FF2B5EF4-FFF2-40B4-BE49-F238E27FC236}">
                    <a16:creationId xmlns:a16="http://schemas.microsoft.com/office/drawing/2014/main" id="{6E79C860-0776-7FAF-9384-913010B5BEC0}"/>
                  </a:ext>
                </a:extLst>
              </p:cNvPr>
              <p:cNvSpPr/>
              <p:nvPr/>
            </p:nvSpPr>
            <p:spPr>
              <a:xfrm rot="10800000">
                <a:off x="5659" y="1301490"/>
                <a:ext cx="1778328" cy="1294674"/>
              </a:xfrm>
              <a:prstGeom prst="round1Rect">
                <a:avLst/>
              </a:prstGeom>
              <a:blipFill rotWithShape="0">
                <a:blip r:embed="rId2" cstate="email">
                  <a:extLst>
                    <a:ext uri="{28A0092B-C50C-407E-A947-70E740481C1C}">
                      <a14:useLocalDpi xmlns:a14="http://schemas.microsoft.com/office/drawing/2010/main"/>
                    </a:ext>
                  </a:extLst>
                </a:blip>
                <a:stretch>
                  <a:fillRect/>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1" name="Rettangolo 30">
                <a:extLst>
                  <a:ext uri="{FF2B5EF4-FFF2-40B4-BE49-F238E27FC236}">
                    <a16:creationId xmlns:a16="http://schemas.microsoft.com/office/drawing/2014/main" id="{74087323-367C-884A-08D0-F19D95330EE6}"/>
                  </a:ext>
                </a:extLst>
              </p:cNvPr>
              <p:cNvSpPr/>
              <p:nvPr/>
            </p:nvSpPr>
            <p:spPr>
              <a:xfrm rot="21600000">
                <a:off x="5659" y="1625159"/>
                <a:ext cx="1778328" cy="9710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it-IT" sz="1500" b="1" u="sng" kern="120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29" name="Rectangle 3">
              <a:extLst>
                <a:ext uri="{FF2B5EF4-FFF2-40B4-BE49-F238E27FC236}">
                  <a16:creationId xmlns:a16="http://schemas.microsoft.com/office/drawing/2014/main" id="{F08B69B8-F0EF-20D5-FF83-B714DC883986}"/>
                </a:ext>
              </a:extLst>
            </p:cNvPr>
            <p:cNvSpPr/>
            <p:nvPr/>
          </p:nvSpPr>
          <p:spPr>
            <a:xfrm>
              <a:off x="4733686" y="4170566"/>
              <a:ext cx="2015319" cy="338554"/>
            </a:xfrm>
            <a:prstGeom prst="rect">
              <a:avLst/>
            </a:prstGeom>
          </p:spPr>
          <p:txBody>
            <a:bodyPr wrap="square">
              <a:spAutoFit/>
            </a:bodyPr>
            <a:lstStyle/>
            <a:p>
              <a:pPr algn="ctr" defTabSz="914400" eaLnBrk="1" fontAlgn="auto" hangingPunct="1">
                <a:spcBef>
                  <a:spcPts val="0"/>
                </a:spcBef>
                <a:spcAft>
                  <a:spcPts val="0"/>
                </a:spcAft>
              </a:pPr>
              <a:r>
                <a:rPr lang="en-MY" sz="1600" b="1" dirty="0">
                  <a:solidFill>
                    <a:srgbClr val="FFFFFF"/>
                  </a:solidFill>
                  <a:latin typeface="Arial" panose="020B0604020202020204" pitchFamily="34" charset="0"/>
                  <a:ea typeface="Open Sans" panose="020B0606030504020204" pitchFamily="34" charset="0"/>
                  <a:cs typeface="Arial" panose="020B0604020202020204" pitchFamily="34" charset="0"/>
                </a:rPr>
                <a:t>WEATHER/METEO</a:t>
              </a:r>
              <a:endParaRPr lang="en-MY" sz="1600" dirty="0">
                <a:solidFill>
                  <a:srgbClr val="FFFFFF"/>
                </a:solidFill>
                <a:latin typeface="Arial" panose="020B0604020202020204" pitchFamily="34" charset="0"/>
                <a:cs typeface="Arial" panose="020B0604020202020204" pitchFamily="34" charset="0"/>
              </a:endParaRPr>
            </a:p>
          </p:txBody>
        </p:sp>
      </p:grpSp>
      <p:grpSp>
        <p:nvGrpSpPr>
          <p:cNvPr id="4" name="Gruppo 3">
            <a:extLst>
              <a:ext uri="{FF2B5EF4-FFF2-40B4-BE49-F238E27FC236}">
                <a16:creationId xmlns:a16="http://schemas.microsoft.com/office/drawing/2014/main" id="{DCCE7D48-0F38-8B04-2548-046EF574F0A7}"/>
              </a:ext>
            </a:extLst>
          </p:cNvPr>
          <p:cNvGrpSpPr/>
          <p:nvPr/>
        </p:nvGrpSpPr>
        <p:grpSpPr>
          <a:xfrm>
            <a:off x="3327005" y="1533337"/>
            <a:ext cx="3242054" cy="2981533"/>
            <a:chOff x="179512" y="2374848"/>
            <a:chExt cx="2088231" cy="2278288"/>
          </a:xfrm>
        </p:grpSpPr>
        <p:sp>
          <p:nvSpPr>
            <p:cNvPr id="5" name="Rectangle 23">
              <a:extLst>
                <a:ext uri="{FF2B5EF4-FFF2-40B4-BE49-F238E27FC236}">
                  <a16:creationId xmlns:a16="http://schemas.microsoft.com/office/drawing/2014/main" id="{8A37201A-1FBE-EE7F-EFCD-9B1D410A41F6}"/>
                </a:ext>
              </a:extLst>
            </p:cNvPr>
            <p:cNvSpPr/>
            <p:nvPr/>
          </p:nvSpPr>
          <p:spPr>
            <a:xfrm>
              <a:off x="179512" y="2374848"/>
              <a:ext cx="2088231" cy="1990256"/>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Rectangle 27">
              <a:extLst>
                <a:ext uri="{FF2B5EF4-FFF2-40B4-BE49-F238E27FC236}">
                  <a16:creationId xmlns:a16="http://schemas.microsoft.com/office/drawing/2014/main" id="{D19C4EE2-60F4-E274-F453-0BC91CFEB3CA}"/>
                </a:ext>
              </a:extLst>
            </p:cNvPr>
            <p:cNvSpPr/>
            <p:nvPr/>
          </p:nvSpPr>
          <p:spPr>
            <a:xfrm>
              <a:off x="179512" y="4005066"/>
              <a:ext cx="2088231" cy="648070"/>
            </a:xfrm>
            <a:prstGeom prst="rect">
              <a:avLst/>
            </a:prstGeom>
            <a:solidFill>
              <a:srgbClr val="7EC4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Rectangle 3">
              <a:extLst>
                <a:ext uri="{FF2B5EF4-FFF2-40B4-BE49-F238E27FC236}">
                  <a16:creationId xmlns:a16="http://schemas.microsoft.com/office/drawing/2014/main" id="{E8623BD0-9EE4-238D-BC1B-0E372AF6DA76}"/>
                </a:ext>
              </a:extLst>
            </p:cNvPr>
            <p:cNvSpPr/>
            <p:nvPr/>
          </p:nvSpPr>
          <p:spPr>
            <a:xfrm>
              <a:off x="215801" y="4145615"/>
              <a:ext cx="2015319" cy="338554"/>
            </a:xfrm>
            <a:prstGeom prst="rect">
              <a:avLst/>
            </a:prstGeom>
          </p:spPr>
          <p:txBody>
            <a:bodyPr wrap="square">
              <a:spAutoFit/>
            </a:bodyPr>
            <a:lstStyle/>
            <a:p>
              <a:pPr algn="ctr" defTabSz="914400" eaLnBrk="1" fontAlgn="auto" hangingPunct="1">
                <a:spcBef>
                  <a:spcPts val="0"/>
                </a:spcBef>
                <a:spcAft>
                  <a:spcPts val="0"/>
                </a:spcAft>
              </a:pPr>
              <a:r>
                <a:rPr lang="en-MY" sz="1600" b="1" dirty="0">
                  <a:solidFill>
                    <a:srgbClr val="FFFFFF"/>
                  </a:solidFill>
                  <a:latin typeface="Arial" panose="020B0604020202020204" pitchFamily="34" charset="0"/>
                  <a:ea typeface="+mn-ea"/>
                  <a:cs typeface="Arial" panose="020B0604020202020204" pitchFamily="34" charset="0"/>
                </a:rPr>
                <a:t>FORECASTING</a:t>
              </a:r>
              <a:endParaRPr lang="en-MY" sz="1600" dirty="0">
                <a:solidFill>
                  <a:srgbClr val="FFFFFF"/>
                </a:solidFill>
                <a:latin typeface="Arial" panose="020B0604020202020204" pitchFamily="34" charset="0"/>
                <a:ea typeface="+mn-ea"/>
                <a:cs typeface="Arial" panose="020B0604020202020204" pitchFamily="34" charset="0"/>
              </a:endParaRPr>
            </a:p>
          </p:txBody>
        </p:sp>
        <p:grpSp>
          <p:nvGrpSpPr>
            <p:cNvPr id="8" name="Gruppo 7">
              <a:extLst>
                <a:ext uri="{FF2B5EF4-FFF2-40B4-BE49-F238E27FC236}">
                  <a16:creationId xmlns:a16="http://schemas.microsoft.com/office/drawing/2014/main" id="{85DB93F8-F863-D785-962F-7B07159C0759}"/>
                </a:ext>
              </a:extLst>
            </p:cNvPr>
            <p:cNvGrpSpPr/>
            <p:nvPr/>
          </p:nvGrpSpPr>
          <p:grpSpPr>
            <a:xfrm>
              <a:off x="202035" y="2388565"/>
              <a:ext cx="2065708" cy="1616499"/>
              <a:chOff x="11572" y="10260"/>
              <a:chExt cx="1800966" cy="1321941"/>
            </a:xfrm>
          </p:grpSpPr>
          <p:sp>
            <p:nvSpPr>
              <p:cNvPr id="9" name="Rettangolo con singolo angolo arrotondato 64">
                <a:extLst>
                  <a:ext uri="{FF2B5EF4-FFF2-40B4-BE49-F238E27FC236}">
                    <a16:creationId xmlns:a16="http://schemas.microsoft.com/office/drawing/2014/main" id="{568B01CA-C210-E6B2-5298-012AA524857D}"/>
                  </a:ext>
                </a:extLst>
              </p:cNvPr>
              <p:cNvSpPr/>
              <p:nvPr/>
            </p:nvSpPr>
            <p:spPr>
              <a:xfrm rot="16200000">
                <a:off x="251085" y="-229252"/>
                <a:ext cx="1321940" cy="1800966"/>
              </a:xfrm>
              <a:prstGeom prst="round1Rect">
                <a:avLst/>
              </a:prstGeom>
              <a:blipFill rotWithShape="0">
                <a:blip r:embed="rId3" cstate="email">
                  <a:extLst>
                    <a:ext uri="{28A0092B-C50C-407E-A947-70E740481C1C}">
                      <a14:useLocalDpi xmlns:a14="http://schemas.microsoft.com/office/drawing/2010/main"/>
                    </a:ext>
                  </a:extLst>
                </a:blip>
                <a:stretch>
                  <a:fillRect/>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Rettangolo 9">
                <a:extLst>
                  <a:ext uri="{FF2B5EF4-FFF2-40B4-BE49-F238E27FC236}">
                    <a16:creationId xmlns:a16="http://schemas.microsoft.com/office/drawing/2014/main" id="{9A56B8E4-1816-23AE-8CF0-1499FC902935}"/>
                  </a:ext>
                </a:extLst>
              </p:cNvPr>
              <p:cNvSpPr/>
              <p:nvPr/>
            </p:nvSpPr>
            <p:spPr>
              <a:xfrm rot="21600000">
                <a:off x="11572" y="10260"/>
                <a:ext cx="1800966" cy="99145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it-IT" sz="1500" b="1" u="sng" kern="1200">
                  <a:solidFill>
                    <a:srgbClr val="0066FF"/>
                  </a:solidFill>
                  <a:latin typeface="Arial" panose="020B0604020202020204" pitchFamily="34" charset="0"/>
                  <a:cs typeface="Arial" panose="020B0604020202020204" pitchFamily="34" charset="0"/>
                </a:endParaRPr>
              </a:p>
            </p:txBody>
          </p:sp>
        </p:grpSp>
      </p:grpSp>
      <p:grpSp>
        <p:nvGrpSpPr>
          <p:cNvPr id="18" name="Gruppo 17">
            <a:extLst>
              <a:ext uri="{FF2B5EF4-FFF2-40B4-BE49-F238E27FC236}">
                <a16:creationId xmlns:a16="http://schemas.microsoft.com/office/drawing/2014/main" id="{F1E7361D-F006-43FF-D741-99632DFC8E3B}"/>
              </a:ext>
            </a:extLst>
          </p:cNvPr>
          <p:cNvGrpSpPr/>
          <p:nvPr/>
        </p:nvGrpSpPr>
        <p:grpSpPr>
          <a:xfrm>
            <a:off x="5953407" y="2334349"/>
            <a:ext cx="3242056" cy="2967458"/>
            <a:chOff x="2420142" y="2374848"/>
            <a:chExt cx="2088232" cy="2267533"/>
          </a:xfrm>
        </p:grpSpPr>
        <p:sp>
          <p:nvSpPr>
            <p:cNvPr id="19" name="Rectangle 23">
              <a:extLst>
                <a:ext uri="{FF2B5EF4-FFF2-40B4-BE49-F238E27FC236}">
                  <a16:creationId xmlns:a16="http://schemas.microsoft.com/office/drawing/2014/main" id="{92657367-3F49-4BC3-FAB6-28D3F8FC5201}"/>
                </a:ext>
              </a:extLst>
            </p:cNvPr>
            <p:cNvSpPr/>
            <p:nvPr/>
          </p:nvSpPr>
          <p:spPr>
            <a:xfrm>
              <a:off x="2420143" y="2374848"/>
              <a:ext cx="2088231" cy="1990256"/>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0" name="Gruppo 19">
              <a:extLst>
                <a:ext uri="{FF2B5EF4-FFF2-40B4-BE49-F238E27FC236}">
                  <a16:creationId xmlns:a16="http://schemas.microsoft.com/office/drawing/2014/main" id="{BE0BB460-B8DE-C566-1A13-B2C6AA7B0FEC}"/>
                </a:ext>
              </a:extLst>
            </p:cNvPr>
            <p:cNvGrpSpPr/>
            <p:nvPr/>
          </p:nvGrpSpPr>
          <p:grpSpPr>
            <a:xfrm>
              <a:off x="2430436" y="2398181"/>
              <a:ext cx="2077937" cy="1606884"/>
              <a:chOff x="1783987" y="6816"/>
              <a:chExt cx="1778328" cy="1294674"/>
            </a:xfrm>
          </p:grpSpPr>
          <p:sp>
            <p:nvSpPr>
              <p:cNvPr id="23" name="Rettangolo con singolo angolo arrotondato 67">
                <a:extLst>
                  <a:ext uri="{FF2B5EF4-FFF2-40B4-BE49-F238E27FC236}">
                    <a16:creationId xmlns:a16="http://schemas.microsoft.com/office/drawing/2014/main" id="{11073BEE-1CA8-2421-C6F2-9A1C82C28AC7}"/>
                  </a:ext>
                </a:extLst>
              </p:cNvPr>
              <p:cNvSpPr/>
              <p:nvPr/>
            </p:nvSpPr>
            <p:spPr>
              <a:xfrm>
                <a:off x="1783987" y="6816"/>
                <a:ext cx="1778328" cy="1294674"/>
              </a:xfrm>
              <a:prstGeom prst="round1Rect">
                <a:avLst/>
              </a:prstGeom>
              <a:blipFill rotWithShape="0">
                <a:blip r:embed="rId4" cstate="email">
                  <a:extLst>
                    <a:ext uri="{28A0092B-C50C-407E-A947-70E740481C1C}">
                      <a14:useLocalDpi xmlns:a14="http://schemas.microsoft.com/office/drawing/2010/main"/>
                    </a:ext>
                  </a:extLst>
                </a:blip>
                <a:stretch>
                  <a:fillRect/>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Rettangolo 23">
                <a:extLst>
                  <a:ext uri="{FF2B5EF4-FFF2-40B4-BE49-F238E27FC236}">
                    <a16:creationId xmlns:a16="http://schemas.microsoft.com/office/drawing/2014/main" id="{2DE4A4F8-0A51-805C-5D54-FBF77AC55B66}"/>
                  </a:ext>
                </a:extLst>
              </p:cNvPr>
              <p:cNvSpPr/>
              <p:nvPr/>
            </p:nvSpPr>
            <p:spPr>
              <a:xfrm>
                <a:off x="1783987" y="6816"/>
                <a:ext cx="1778328" cy="9710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it-IT" sz="1500" b="1" u="sng" kern="120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21" name="Rectangle 28">
              <a:extLst>
                <a:ext uri="{FF2B5EF4-FFF2-40B4-BE49-F238E27FC236}">
                  <a16:creationId xmlns:a16="http://schemas.microsoft.com/office/drawing/2014/main" id="{D9C59191-EB58-7647-0E97-BC078EEEB07E}"/>
                </a:ext>
              </a:extLst>
            </p:cNvPr>
            <p:cNvSpPr/>
            <p:nvPr/>
          </p:nvSpPr>
          <p:spPr>
            <a:xfrm>
              <a:off x="2420142" y="3994311"/>
              <a:ext cx="2088231" cy="648070"/>
            </a:xfrm>
            <a:prstGeom prst="rect">
              <a:avLst/>
            </a:prstGeom>
            <a:solidFill>
              <a:srgbClr val="5BBE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 name="Rectangle 3">
              <a:extLst>
                <a:ext uri="{FF2B5EF4-FFF2-40B4-BE49-F238E27FC236}">
                  <a16:creationId xmlns:a16="http://schemas.microsoft.com/office/drawing/2014/main" id="{9F5E5E4C-AC09-E1B1-97DA-84D7172E867F}"/>
                </a:ext>
              </a:extLst>
            </p:cNvPr>
            <p:cNvSpPr/>
            <p:nvPr/>
          </p:nvSpPr>
          <p:spPr>
            <a:xfrm>
              <a:off x="2493055" y="4068361"/>
              <a:ext cx="1693242" cy="446846"/>
            </a:xfrm>
            <a:prstGeom prst="rect">
              <a:avLst/>
            </a:prstGeom>
          </p:spPr>
          <p:txBody>
            <a:bodyPr wrap="square">
              <a:spAutoFit/>
            </a:bodyPr>
            <a:lstStyle/>
            <a:p>
              <a:pPr algn="ctr" defTabSz="914400" eaLnBrk="1" fontAlgn="auto" hangingPunct="1">
                <a:spcBef>
                  <a:spcPts val="0"/>
                </a:spcBef>
                <a:spcAft>
                  <a:spcPts val="0"/>
                </a:spcAft>
              </a:pPr>
              <a:r>
                <a:rPr lang="en-MY" sz="1600" b="1" dirty="0">
                  <a:solidFill>
                    <a:srgbClr val="FFFFFF"/>
                  </a:solidFill>
                  <a:latin typeface="Arial" panose="020B0604020202020204" pitchFamily="34" charset="0"/>
                  <a:ea typeface="+mn-ea"/>
                  <a:cs typeface="Arial" panose="020B0604020202020204" pitchFamily="34" charset="0"/>
                </a:rPr>
                <a:t>GROUND EFFECTS EVALUATION</a:t>
              </a:r>
              <a:endParaRPr lang="en-MY" sz="1600" dirty="0">
                <a:solidFill>
                  <a:srgbClr val="FFFFFF"/>
                </a:solidFill>
                <a:latin typeface="Arial" panose="020B0604020202020204" pitchFamily="34" charset="0"/>
                <a:ea typeface="+mn-ea"/>
                <a:cs typeface="Arial" panose="020B0604020202020204" pitchFamily="34" charset="0"/>
              </a:endParaRPr>
            </a:p>
          </p:txBody>
        </p:sp>
      </p:grpSp>
      <p:sp>
        <p:nvSpPr>
          <p:cNvPr id="32" name="Shape 25102">
            <a:extLst>
              <a:ext uri="{FF2B5EF4-FFF2-40B4-BE49-F238E27FC236}">
                <a16:creationId xmlns:a16="http://schemas.microsoft.com/office/drawing/2014/main" id="{4D66C188-329D-4C9A-8586-E58305642813}"/>
              </a:ext>
            </a:extLst>
          </p:cNvPr>
          <p:cNvSpPr/>
          <p:nvPr/>
        </p:nvSpPr>
        <p:spPr>
          <a:xfrm>
            <a:off x="611560" y="4960562"/>
            <a:ext cx="165853" cy="186528"/>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rgbClr val="239CCE"/>
          </a:solidFill>
          <a:ln w="12700" cap="flat">
            <a:noFill/>
            <a:miter lim="400000"/>
          </a:ln>
          <a:effectLst/>
        </p:spPr>
        <p:txBody>
          <a:bodyPr wrap="square" lIns="0" tIns="0" rIns="0" bIns="0"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3" name="Shape 25102">
            <a:extLst>
              <a:ext uri="{FF2B5EF4-FFF2-40B4-BE49-F238E27FC236}">
                <a16:creationId xmlns:a16="http://schemas.microsoft.com/office/drawing/2014/main" id="{802FB90D-2061-3C78-137E-CABD7D03D7CF}"/>
              </a:ext>
            </a:extLst>
          </p:cNvPr>
          <p:cNvSpPr/>
          <p:nvPr/>
        </p:nvSpPr>
        <p:spPr>
          <a:xfrm>
            <a:off x="611560" y="6044457"/>
            <a:ext cx="165853" cy="186528"/>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rgbClr val="239CCE"/>
          </a:solidFill>
          <a:ln w="12700" cap="flat">
            <a:noFill/>
            <a:miter lim="400000"/>
          </a:ln>
          <a:effectLst/>
        </p:spPr>
        <p:txBody>
          <a:bodyPr wrap="square" lIns="0" tIns="0" rIns="0" bIns="0"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4" name="Shape 25102">
            <a:extLst>
              <a:ext uri="{FF2B5EF4-FFF2-40B4-BE49-F238E27FC236}">
                <a16:creationId xmlns:a16="http://schemas.microsoft.com/office/drawing/2014/main" id="{68A21CF9-80CD-75C2-59F4-F6E2D5A7D1EB}"/>
              </a:ext>
            </a:extLst>
          </p:cNvPr>
          <p:cNvSpPr/>
          <p:nvPr/>
        </p:nvSpPr>
        <p:spPr>
          <a:xfrm>
            <a:off x="611560" y="5502510"/>
            <a:ext cx="165853" cy="186528"/>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rgbClr val="239CCE"/>
          </a:solidFill>
          <a:ln w="12700" cap="flat">
            <a:noFill/>
            <a:miter lim="400000"/>
          </a:ln>
          <a:effectLst/>
        </p:spPr>
        <p:txBody>
          <a:bodyPr wrap="square" lIns="0" tIns="0" rIns="0" bIns="0"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ttangolo 34">
            <a:extLst>
              <a:ext uri="{FF2B5EF4-FFF2-40B4-BE49-F238E27FC236}">
                <a16:creationId xmlns:a16="http://schemas.microsoft.com/office/drawing/2014/main" id="{16C7CBB2-F74A-08F3-39B2-1AE1ECEC2C65}"/>
              </a:ext>
            </a:extLst>
          </p:cNvPr>
          <p:cNvSpPr/>
          <p:nvPr/>
        </p:nvSpPr>
        <p:spPr>
          <a:xfrm>
            <a:off x="1043608" y="4869160"/>
            <a:ext cx="4864196" cy="646331"/>
          </a:xfrm>
          <a:prstGeom prst="rect">
            <a:avLst/>
          </a:prstGeom>
        </p:spPr>
        <p:txBody>
          <a:bodyPr wrap="square">
            <a:spAutoFit/>
          </a:bodyPr>
          <a:lstStyle/>
          <a:p>
            <a:r>
              <a:rPr lang="it-IT" dirty="0" err="1">
                <a:solidFill>
                  <a:schemeClr val="tx1"/>
                </a:solidFill>
                <a:latin typeface="Arial" panose="020B0604020202020204" pitchFamily="34" charset="0"/>
                <a:cs typeface="Arial" panose="020B0604020202020204" pitchFamily="34" charset="0"/>
              </a:rPr>
              <a:t>Forecasting</a:t>
            </a:r>
            <a:r>
              <a:rPr lang="it-IT" dirty="0">
                <a:solidFill>
                  <a:schemeClr val="tx1"/>
                </a:solidFill>
                <a:latin typeface="Arial" panose="020B0604020202020204" pitchFamily="34" charset="0"/>
                <a:cs typeface="Arial" panose="020B0604020202020204" pitchFamily="34" charset="0"/>
              </a:rPr>
              <a:t>, </a:t>
            </a:r>
            <a:r>
              <a:rPr lang="it-IT" dirty="0" err="1">
                <a:solidFill>
                  <a:schemeClr val="tx1"/>
                </a:solidFill>
                <a:latin typeface="Arial" panose="020B0604020202020204" pitchFamily="34" charset="0"/>
                <a:cs typeface="Arial" panose="020B0604020202020204" pitchFamily="34" charset="0"/>
              </a:rPr>
              <a:t>monitoring</a:t>
            </a:r>
            <a:r>
              <a:rPr lang="it-IT" dirty="0">
                <a:solidFill>
                  <a:schemeClr val="tx1"/>
                </a:solidFill>
                <a:latin typeface="Arial" panose="020B0604020202020204" pitchFamily="34" charset="0"/>
                <a:cs typeface="Arial" panose="020B0604020202020204" pitchFamily="34" charset="0"/>
              </a:rPr>
              <a:t> and </a:t>
            </a:r>
            <a:r>
              <a:rPr lang="it-IT" dirty="0" err="1">
                <a:solidFill>
                  <a:schemeClr val="tx1"/>
                </a:solidFill>
                <a:latin typeface="Arial" panose="020B0604020202020204" pitchFamily="34" charset="0"/>
                <a:cs typeface="Arial" panose="020B0604020202020204" pitchFamily="34" charset="0"/>
              </a:rPr>
              <a:t>supervision</a:t>
            </a:r>
            <a:r>
              <a:rPr lang="it-IT" dirty="0">
                <a:solidFill>
                  <a:schemeClr val="tx1"/>
                </a:solidFill>
                <a:latin typeface="Arial" panose="020B0604020202020204" pitchFamily="34" charset="0"/>
                <a:cs typeface="Arial" panose="020B0604020202020204" pitchFamily="34" charset="0"/>
              </a:rPr>
              <a:t> of </a:t>
            </a:r>
            <a:r>
              <a:rPr lang="it-IT" dirty="0" err="1">
                <a:solidFill>
                  <a:schemeClr val="tx1"/>
                </a:solidFill>
                <a:latin typeface="Arial" panose="020B0604020202020204" pitchFamily="34" charset="0"/>
                <a:cs typeface="Arial" panose="020B0604020202020204" pitchFamily="34" charset="0"/>
              </a:rPr>
              <a:t>risk</a:t>
            </a:r>
            <a:r>
              <a:rPr lang="it-IT" dirty="0">
                <a:solidFill>
                  <a:schemeClr val="tx1"/>
                </a:solidFill>
                <a:latin typeface="Arial" panose="020B0604020202020204" pitchFamily="34" charset="0"/>
                <a:cs typeface="Arial" panose="020B0604020202020204" pitchFamily="34" charset="0"/>
              </a:rPr>
              <a:t> </a:t>
            </a:r>
            <a:r>
              <a:rPr lang="it-IT" dirty="0" err="1">
                <a:solidFill>
                  <a:schemeClr val="tx1"/>
                </a:solidFill>
                <a:latin typeface="Arial" panose="020B0604020202020204" pitchFamily="34" charset="0"/>
                <a:cs typeface="Arial" panose="020B0604020202020204" pitchFamily="34" charset="0"/>
              </a:rPr>
              <a:t>scenarios</a:t>
            </a:r>
            <a:r>
              <a:rPr lang="it-IT" dirty="0">
                <a:solidFill>
                  <a:schemeClr val="tx1"/>
                </a:solidFill>
                <a:latin typeface="Arial" panose="020B0604020202020204" pitchFamily="34" charset="0"/>
                <a:cs typeface="Arial" panose="020B0604020202020204" pitchFamily="34" charset="0"/>
              </a:rPr>
              <a:t> </a:t>
            </a:r>
          </a:p>
        </p:txBody>
      </p:sp>
      <p:sp>
        <p:nvSpPr>
          <p:cNvPr id="36" name="Rettangolo 35">
            <a:extLst>
              <a:ext uri="{FF2B5EF4-FFF2-40B4-BE49-F238E27FC236}">
                <a16:creationId xmlns:a16="http://schemas.microsoft.com/office/drawing/2014/main" id="{F685ABD5-DFC7-4B7D-9540-D7E67BFCBB4E}"/>
              </a:ext>
            </a:extLst>
          </p:cNvPr>
          <p:cNvSpPr/>
          <p:nvPr/>
        </p:nvSpPr>
        <p:spPr>
          <a:xfrm>
            <a:off x="1043605" y="5485873"/>
            <a:ext cx="5941985" cy="369332"/>
          </a:xfrm>
          <a:prstGeom prst="rect">
            <a:avLst/>
          </a:prstGeom>
        </p:spPr>
        <p:txBody>
          <a:bodyPr wrap="square">
            <a:spAutoFit/>
          </a:bodyPr>
          <a:lstStyle/>
          <a:p>
            <a:r>
              <a:rPr lang="it-IT" dirty="0" err="1">
                <a:solidFill>
                  <a:schemeClr val="tx1"/>
                </a:solidFill>
                <a:latin typeface="Arial" panose="020B0604020202020204" pitchFamily="34" charset="0"/>
                <a:cs typeface="Arial" panose="020B0604020202020204" pitchFamily="34" charset="0"/>
              </a:rPr>
              <a:t>Declaration</a:t>
            </a:r>
            <a:r>
              <a:rPr lang="it-IT" dirty="0">
                <a:solidFill>
                  <a:schemeClr val="tx1"/>
                </a:solidFill>
                <a:latin typeface="Arial" panose="020B0604020202020204" pitchFamily="34" charset="0"/>
                <a:cs typeface="Arial" panose="020B0604020202020204" pitchFamily="34" charset="0"/>
              </a:rPr>
              <a:t> of </a:t>
            </a:r>
            <a:r>
              <a:rPr lang="it-IT" dirty="0" err="1">
                <a:solidFill>
                  <a:schemeClr val="tx1"/>
                </a:solidFill>
                <a:latin typeface="Arial" panose="020B0604020202020204" pitchFamily="34" charset="0"/>
                <a:cs typeface="Arial" panose="020B0604020202020204" pitchFamily="34" charset="0"/>
              </a:rPr>
              <a:t>expected</a:t>
            </a:r>
            <a:r>
              <a:rPr lang="it-IT" dirty="0">
                <a:solidFill>
                  <a:schemeClr val="tx1"/>
                </a:solidFill>
                <a:latin typeface="Arial" panose="020B0604020202020204" pitchFamily="34" charset="0"/>
                <a:cs typeface="Arial" panose="020B0604020202020204" pitchFamily="34" charset="0"/>
              </a:rPr>
              <a:t> </a:t>
            </a:r>
            <a:r>
              <a:rPr lang="it-IT" dirty="0" err="1">
                <a:solidFill>
                  <a:schemeClr val="tx1"/>
                </a:solidFill>
                <a:latin typeface="Arial" panose="020B0604020202020204" pitchFamily="34" charset="0"/>
                <a:cs typeface="Arial" panose="020B0604020202020204" pitchFamily="34" charset="0"/>
              </a:rPr>
              <a:t>critical</a:t>
            </a:r>
            <a:r>
              <a:rPr lang="it-IT" dirty="0">
                <a:solidFill>
                  <a:schemeClr val="tx1"/>
                </a:solidFill>
                <a:latin typeface="Arial" panose="020B0604020202020204" pitchFamily="34" charset="0"/>
                <a:cs typeface="Arial" panose="020B0604020202020204" pitchFamily="34" charset="0"/>
              </a:rPr>
              <a:t> </a:t>
            </a:r>
            <a:r>
              <a:rPr lang="it-IT" dirty="0" err="1">
                <a:solidFill>
                  <a:schemeClr val="tx1"/>
                </a:solidFill>
                <a:latin typeface="Arial" panose="020B0604020202020204" pitchFamily="34" charset="0"/>
                <a:cs typeface="Arial" panose="020B0604020202020204" pitchFamily="34" charset="0"/>
              </a:rPr>
              <a:t>levels</a:t>
            </a:r>
            <a:r>
              <a:rPr lang="it-IT"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sym typeface="Wingdings" panose="05000000000000000000" pitchFamily="2" charset="2"/>
              </a:rPr>
              <a:t> </a:t>
            </a:r>
            <a:r>
              <a:rPr lang="it-IT" dirty="0" err="1">
                <a:latin typeface="Arial" panose="020B0604020202020204" pitchFamily="34" charset="0"/>
                <a:cs typeface="Arial" panose="020B0604020202020204" pitchFamily="34" charset="0"/>
                <a:sym typeface="Wingdings" panose="05000000000000000000" pitchFamily="2" charset="2"/>
              </a:rPr>
              <a:t>early</a:t>
            </a:r>
            <a:r>
              <a:rPr lang="it-IT" dirty="0">
                <a:latin typeface="Arial" panose="020B0604020202020204" pitchFamily="34" charset="0"/>
                <a:cs typeface="Arial" panose="020B0604020202020204" pitchFamily="34" charset="0"/>
                <a:sym typeface="Wingdings" panose="05000000000000000000" pitchFamily="2" charset="2"/>
              </a:rPr>
              <a:t> warning</a:t>
            </a:r>
            <a:endParaRPr lang="it-IT" dirty="0">
              <a:solidFill>
                <a:schemeClr val="tx1"/>
              </a:solidFill>
              <a:latin typeface="Arial" panose="020B0604020202020204" pitchFamily="34" charset="0"/>
              <a:cs typeface="Arial" panose="020B0604020202020204" pitchFamily="34" charset="0"/>
            </a:endParaRPr>
          </a:p>
        </p:txBody>
      </p:sp>
      <p:sp>
        <p:nvSpPr>
          <p:cNvPr id="37" name="Rettangolo 36">
            <a:extLst>
              <a:ext uri="{FF2B5EF4-FFF2-40B4-BE49-F238E27FC236}">
                <a16:creationId xmlns:a16="http://schemas.microsoft.com/office/drawing/2014/main" id="{189A9F70-2C29-9ABB-85C8-42F694151AE7}"/>
              </a:ext>
            </a:extLst>
          </p:cNvPr>
          <p:cNvSpPr/>
          <p:nvPr/>
        </p:nvSpPr>
        <p:spPr>
          <a:xfrm>
            <a:off x="1043607" y="5879013"/>
            <a:ext cx="7398643" cy="369332"/>
          </a:xfrm>
          <a:prstGeom prst="rect">
            <a:avLst/>
          </a:prstGeom>
        </p:spPr>
        <p:txBody>
          <a:bodyPr wrap="square">
            <a:spAutoFit/>
          </a:bodyPr>
          <a:lstStyle/>
          <a:p>
            <a:r>
              <a:rPr lang="it-IT" dirty="0" err="1">
                <a:solidFill>
                  <a:schemeClr val="tx1"/>
                </a:solidFill>
                <a:latin typeface="Arial" panose="020B0604020202020204" pitchFamily="34" charset="0"/>
                <a:cs typeface="Arial" panose="020B0604020202020204" pitchFamily="34" charset="0"/>
              </a:rPr>
              <a:t>Civil</a:t>
            </a:r>
            <a:r>
              <a:rPr lang="it-IT" dirty="0">
                <a:solidFill>
                  <a:schemeClr val="tx1"/>
                </a:solidFill>
                <a:latin typeface="Arial" panose="020B0604020202020204" pitchFamily="34" charset="0"/>
                <a:cs typeface="Arial" panose="020B0604020202020204" pitchFamily="34" charset="0"/>
              </a:rPr>
              <a:t> </a:t>
            </a:r>
            <a:r>
              <a:rPr lang="it-IT" dirty="0" err="1">
                <a:solidFill>
                  <a:schemeClr val="tx1"/>
                </a:solidFill>
                <a:latin typeface="Arial" panose="020B0604020202020204" pitchFamily="34" charset="0"/>
                <a:cs typeface="Arial" panose="020B0604020202020204" pitchFamily="34" charset="0"/>
              </a:rPr>
              <a:t>Protection</a:t>
            </a:r>
            <a:r>
              <a:rPr lang="it-IT" dirty="0">
                <a:solidFill>
                  <a:schemeClr val="tx1"/>
                </a:solidFill>
                <a:latin typeface="Arial" panose="020B0604020202020204" pitchFamily="34" charset="0"/>
                <a:cs typeface="Arial" panose="020B0604020202020204" pitchFamily="34" charset="0"/>
              </a:rPr>
              <a:t> planning </a:t>
            </a:r>
            <a:r>
              <a:rPr lang="it-IT" dirty="0" err="1">
                <a:solidFill>
                  <a:schemeClr val="tx1"/>
                </a:solidFill>
                <a:latin typeface="Arial" panose="020B0604020202020204" pitchFamily="34" charset="0"/>
                <a:cs typeface="Arial" panose="020B0604020202020204" pitchFamily="34" charset="0"/>
              </a:rPr>
              <a:t>at</a:t>
            </a:r>
            <a:r>
              <a:rPr lang="it-IT" dirty="0">
                <a:solidFill>
                  <a:schemeClr val="tx1"/>
                </a:solidFill>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regional-local</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levels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operational</a:t>
            </a:r>
            <a:r>
              <a:rPr lang="it-IT" dirty="0">
                <a:latin typeface="Arial" panose="020B0604020202020204" pitchFamily="34" charset="0"/>
                <a:cs typeface="Arial" panose="020B0604020202020204" pitchFamily="34" charset="0"/>
              </a:rPr>
              <a:t> activation</a:t>
            </a:r>
            <a:endParaRPr lang="it-IT" dirty="0">
              <a:solidFill>
                <a:schemeClr val="tx1"/>
              </a:solidFill>
              <a:latin typeface="Arial" panose="020B0604020202020204" pitchFamily="34" charset="0"/>
              <a:cs typeface="Arial" panose="020B0604020202020204" pitchFamily="34" charset="0"/>
            </a:endParaRPr>
          </a:p>
        </p:txBody>
      </p:sp>
      <p:sp>
        <p:nvSpPr>
          <p:cNvPr id="39" name="CasellaDiTesto 38">
            <a:extLst>
              <a:ext uri="{FF2B5EF4-FFF2-40B4-BE49-F238E27FC236}">
                <a16:creationId xmlns:a16="http://schemas.microsoft.com/office/drawing/2014/main" id="{A5CCEB91-4BCE-40D0-69E6-26C87724E4A6}"/>
              </a:ext>
            </a:extLst>
          </p:cNvPr>
          <p:cNvSpPr txBox="1"/>
          <p:nvPr/>
        </p:nvSpPr>
        <p:spPr>
          <a:xfrm>
            <a:off x="169972" y="201895"/>
            <a:ext cx="117932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it-IT" sz="2800" dirty="0">
                <a:solidFill>
                  <a:srgbClr val="C00000"/>
                </a:solidFill>
                <a:effectLst>
                  <a:outerShdw blurRad="38100" dist="38100" dir="2700000" algn="tl">
                    <a:srgbClr val="000000">
                      <a:alpha val="43137"/>
                    </a:srgbClr>
                  </a:outerShdw>
                </a:effectLst>
              </a:rPr>
              <a:t>EARLY WARNING/ALERTING ITALIAN NETWORK </a:t>
            </a:r>
          </a:p>
          <a:p>
            <a:pPr algn="l"/>
            <a:r>
              <a:rPr lang="it-IT" sz="2800" b="0" dirty="0">
                <a:solidFill>
                  <a:srgbClr val="C00000"/>
                </a:solidFill>
                <a:effectLst>
                  <a:outerShdw blurRad="38100" dist="38100" dir="2700000" algn="tl">
                    <a:srgbClr val="000000">
                      <a:alpha val="43137"/>
                    </a:srgbClr>
                  </a:outerShdw>
                </a:effectLst>
              </a:rPr>
              <a:t>(«Centri Funzionali» and «Centri di Competenza»)</a:t>
            </a:r>
          </a:p>
        </p:txBody>
      </p:sp>
      <p:grpSp>
        <p:nvGrpSpPr>
          <p:cNvPr id="11" name="Gruppo 10">
            <a:extLst>
              <a:ext uri="{FF2B5EF4-FFF2-40B4-BE49-F238E27FC236}">
                <a16:creationId xmlns:a16="http://schemas.microsoft.com/office/drawing/2014/main" id="{5A757BE0-5BCA-B339-D9BD-6F293A997BB5}"/>
              </a:ext>
            </a:extLst>
          </p:cNvPr>
          <p:cNvGrpSpPr/>
          <p:nvPr/>
        </p:nvGrpSpPr>
        <p:grpSpPr>
          <a:xfrm>
            <a:off x="8949944" y="3844609"/>
            <a:ext cx="3242056" cy="2980434"/>
            <a:chOff x="6901404" y="2374848"/>
            <a:chExt cx="2088232" cy="2277448"/>
          </a:xfrm>
        </p:grpSpPr>
        <p:sp>
          <p:nvSpPr>
            <p:cNvPr id="12" name="Rectangle 23">
              <a:extLst>
                <a:ext uri="{FF2B5EF4-FFF2-40B4-BE49-F238E27FC236}">
                  <a16:creationId xmlns:a16="http://schemas.microsoft.com/office/drawing/2014/main" id="{FCA7C211-2F15-78F9-64C3-30C3F68ADD27}"/>
                </a:ext>
              </a:extLst>
            </p:cNvPr>
            <p:cNvSpPr/>
            <p:nvPr/>
          </p:nvSpPr>
          <p:spPr>
            <a:xfrm>
              <a:off x="6901405" y="2374848"/>
              <a:ext cx="2088231" cy="1990256"/>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39">
              <a:extLst>
                <a:ext uri="{FF2B5EF4-FFF2-40B4-BE49-F238E27FC236}">
                  <a16:creationId xmlns:a16="http://schemas.microsoft.com/office/drawing/2014/main" id="{95D336D1-A062-C01A-9DED-3876DB53E3D6}"/>
                </a:ext>
              </a:extLst>
            </p:cNvPr>
            <p:cNvSpPr/>
            <p:nvPr/>
          </p:nvSpPr>
          <p:spPr>
            <a:xfrm>
              <a:off x="6901405" y="4002342"/>
              <a:ext cx="2088231" cy="649954"/>
            </a:xfrm>
            <a:prstGeom prst="rect">
              <a:avLst/>
            </a:prstGeom>
            <a:solidFill>
              <a:srgbClr val="27A6C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 name="Rectangle 3">
              <a:extLst>
                <a:ext uri="{FF2B5EF4-FFF2-40B4-BE49-F238E27FC236}">
                  <a16:creationId xmlns:a16="http://schemas.microsoft.com/office/drawing/2014/main" id="{15C4D2C7-4CC5-18F1-B1A1-800F018F5F60}"/>
                </a:ext>
              </a:extLst>
            </p:cNvPr>
            <p:cNvSpPr/>
            <p:nvPr/>
          </p:nvSpPr>
          <p:spPr>
            <a:xfrm>
              <a:off x="6974317" y="4170566"/>
              <a:ext cx="2015319" cy="446846"/>
            </a:xfrm>
            <a:prstGeom prst="rect">
              <a:avLst/>
            </a:prstGeom>
          </p:spPr>
          <p:txBody>
            <a:bodyPr wrap="square">
              <a:spAutoFit/>
            </a:bodyPr>
            <a:lstStyle/>
            <a:p>
              <a:pPr algn="ctr" defTabSz="914400" eaLnBrk="1" fontAlgn="auto" hangingPunct="1">
                <a:spcBef>
                  <a:spcPts val="0"/>
                </a:spcBef>
                <a:spcAft>
                  <a:spcPts val="0"/>
                </a:spcAft>
              </a:pPr>
              <a:r>
                <a:rPr lang="en-MY" sz="1600" b="1" dirty="0">
                  <a:solidFill>
                    <a:srgbClr val="FFFFFF"/>
                  </a:solidFill>
                  <a:latin typeface="Arial" panose="020B0604020202020204" pitchFamily="34" charset="0"/>
                  <a:ea typeface="Open Sans" panose="020B0606030504020204" pitchFamily="34" charset="0"/>
                  <a:cs typeface="Arial" panose="020B0604020202020204" pitchFamily="34" charset="0"/>
                </a:rPr>
                <a:t>MONITORING </a:t>
              </a:r>
            </a:p>
            <a:p>
              <a:pPr algn="ctr" defTabSz="914400" eaLnBrk="1" fontAlgn="auto" hangingPunct="1">
                <a:spcBef>
                  <a:spcPts val="0"/>
                </a:spcBef>
                <a:spcAft>
                  <a:spcPts val="0"/>
                </a:spcAft>
              </a:pPr>
              <a:r>
                <a:rPr lang="en-MY" sz="1600" i="1" dirty="0">
                  <a:solidFill>
                    <a:srgbClr val="FFFFFF"/>
                  </a:solidFill>
                  <a:latin typeface="Arial" panose="020B0604020202020204" pitchFamily="34" charset="0"/>
                  <a:ea typeface="Open Sans" panose="020B0606030504020204" pitchFamily="34" charset="0"/>
                  <a:cs typeface="Arial" panose="020B0604020202020204" pitchFamily="34" charset="0"/>
                </a:rPr>
                <a:t>(DURING EVENTS)</a:t>
              </a:r>
              <a:endParaRPr lang="en-MY" sz="1600" i="1" dirty="0">
                <a:solidFill>
                  <a:srgbClr val="FFFFFF"/>
                </a:solidFill>
                <a:latin typeface="Arial" panose="020B0604020202020204" pitchFamily="34" charset="0"/>
                <a:ea typeface="+mn-ea"/>
                <a:cs typeface="Arial" panose="020B0604020202020204" pitchFamily="34" charset="0"/>
              </a:endParaRPr>
            </a:p>
          </p:txBody>
        </p:sp>
        <p:grpSp>
          <p:nvGrpSpPr>
            <p:cNvPr id="15" name="Gruppo 14">
              <a:extLst>
                <a:ext uri="{FF2B5EF4-FFF2-40B4-BE49-F238E27FC236}">
                  <a16:creationId xmlns:a16="http://schemas.microsoft.com/office/drawing/2014/main" id="{B069961D-21CA-47B4-B4D8-98F9C466C702}"/>
                </a:ext>
              </a:extLst>
            </p:cNvPr>
            <p:cNvGrpSpPr/>
            <p:nvPr/>
          </p:nvGrpSpPr>
          <p:grpSpPr>
            <a:xfrm>
              <a:off x="6901404" y="2396047"/>
              <a:ext cx="2088231" cy="1609018"/>
              <a:chOff x="1783987" y="1301491"/>
              <a:chExt cx="1778328" cy="1294674"/>
            </a:xfrm>
          </p:grpSpPr>
          <p:sp>
            <p:nvSpPr>
              <p:cNvPr id="16" name="Rettangolo con singolo angolo arrotondato 73">
                <a:extLst>
                  <a:ext uri="{FF2B5EF4-FFF2-40B4-BE49-F238E27FC236}">
                    <a16:creationId xmlns:a16="http://schemas.microsoft.com/office/drawing/2014/main" id="{00569344-1219-C9C3-71BF-E13D94C8C769}"/>
                  </a:ext>
                </a:extLst>
              </p:cNvPr>
              <p:cNvSpPr/>
              <p:nvPr/>
            </p:nvSpPr>
            <p:spPr>
              <a:xfrm rot="5400000">
                <a:off x="2025814" y="1059664"/>
                <a:ext cx="1294674" cy="1778328"/>
              </a:xfrm>
              <a:prstGeom prst="round1Rect">
                <a:avLst/>
              </a:prstGeom>
              <a:blipFill rotWithShape="0">
                <a:blip r:embed="rId5" cstate="email">
                  <a:extLst>
                    <a:ext uri="{28A0092B-C50C-407E-A947-70E740481C1C}">
                      <a14:useLocalDpi xmlns:a14="http://schemas.microsoft.com/office/drawing/2010/main"/>
                    </a:ext>
                  </a:extLst>
                </a:blip>
                <a:stretch>
                  <a:fillRect/>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Rettangolo 16">
                <a:extLst>
                  <a:ext uri="{FF2B5EF4-FFF2-40B4-BE49-F238E27FC236}">
                    <a16:creationId xmlns:a16="http://schemas.microsoft.com/office/drawing/2014/main" id="{6A38699D-9B99-639D-D3BD-27C6EEB41FD2}"/>
                  </a:ext>
                </a:extLst>
              </p:cNvPr>
              <p:cNvSpPr/>
              <p:nvPr/>
            </p:nvSpPr>
            <p:spPr>
              <a:xfrm>
                <a:off x="1783987" y="1625159"/>
                <a:ext cx="1778328" cy="9710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it-IT" sz="1500" b="1" u="sng" kern="1200">
                  <a:solidFill>
                    <a:srgbClr val="0066FF"/>
                  </a:solidFill>
                  <a:latin typeface="Arial" panose="020B0604020202020204" pitchFamily="34" charset="0"/>
                  <a:cs typeface="Arial" panose="020B0604020202020204" pitchFamily="34" charset="0"/>
                </a:endParaRPr>
              </a:p>
            </p:txBody>
          </p:sp>
        </p:grpSp>
      </p:grpSp>
      <p:sp>
        <p:nvSpPr>
          <p:cNvPr id="40" name="Rettangolo 39">
            <a:extLst>
              <a:ext uri="{FF2B5EF4-FFF2-40B4-BE49-F238E27FC236}">
                <a16:creationId xmlns:a16="http://schemas.microsoft.com/office/drawing/2014/main" id="{1FE67388-4283-9173-5282-FD153347BE8B}"/>
              </a:ext>
            </a:extLst>
          </p:cNvPr>
          <p:cNvSpPr/>
          <p:nvPr/>
        </p:nvSpPr>
        <p:spPr>
          <a:xfrm>
            <a:off x="1043605" y="6350392"/>
            <a:ext cx="7398643" cy="369332"/>
          </a:xfrm>
          <a:prstGeom prst="rect">
            <a:avLst/>
          </a:prstGeom>
        </p:spPr>
        <p:txBody>
          <a:bodyPr wrap="square">
            <a:spAutoFit/>
          </a:bodyPr>
          <a:lstStyle/>
          <a:p>
            <a:r>
              <a:rPr lang="it-IT" dirty="0">
                <a:solidFill>
                  <a:schemeClr val="tx1"/>
                </a:solidFill>
                <a:latin typeface="Arial" panose="020B0604020202020204" pitchFamily="34" charset="0"/>
                <a:cs typeface="Arial" panose="020B0604020202020204" pitchFamily="34" charset="0"/>
              </a:rPr>
              <a:t>24h monitoring and </a:t>
            </a:r>
            <a:r>
              <a:rPr lang="it-IT" dirty="0" err="1">
                <a:solidFill>
                  <a:schemeClr val="tx1"/>
                </a:solidFill>
                <a:latin typeface="Arial" panose="020B0604020202020204" pitchFamily="34" charset="0"/>
                <a:cs typeface="Arial" panose="020B0604020202020204" pitchFamily="34" charset="0"/>
              </a:rPr>
              <a:t>decision</a:t>
            </a:r>
            <a:r>
              <a:rPr lang="it-IT" dirty="0">
                <a:solidFill>
                  <a:schemeClr val="tx1"/>
                </a:solidFill>
                <a:latin typeface="Arial" panose="020B0604020202020204" pitchFamily="34" charset="0"/>
                <a:cs typeface="Arial" panose="020B0604020202020204" pitchFamily="34" charset="0"/>
              </a:rPr>
              <a:t> support for C.P. </a:t>
            </a:r>
            <a:r>
              <a:rPr lang="it-IT" dirty="0" err="1">
                <a:solidFill>
                  <a:schemeClr val="tx1"/>
                </a:solidFill>
                <a:latin typeface="Arial" panose="020B0604020202020204" pitchFamily="34" charset="0"/>
                <a:cs typeface="Arial" panose="020B0604020202020204" pitchFamily="34" charset="0"/>
              </a:rPr>
              <a:t>authorities</a:t>
            </a:r>
            <a:endParaRPr lang="it-IT" dirty="0">
              <a:solidFill>
                <a:schemeClr val="tx1"/>
              </a:solidFill>
              <a:latin typeface="Arial" panose="020B0604020202020204" pitchFamily="34" charset="0"/>
              <a:cs typeface="Arial" panose="020B0604020202020204" pitchFamily="34" charset="0"/>
            </a:endParaRPr>
          </a:p>
        </p:txBody>
      </p:sp>
      <p:sp>
        <p:nvSpPr>
          <p:cNvPr id="41" name="Shape 25102">
            <a:extLst>
              <a:ext uri="{FF2B5EF4-FFF2-40B4-BE49-F238E27FC236}">
                <a16:creationId xmlns:a16="http://schemas.microsoft.com/office/drawing/2014/main" id="{25CD2D61-411F-B3A1-07E7-1245FA6166AF}"/>
              </a:ext>
            </a:extLst>
          </p:cNvPr>
          <p:cNvSpPr/>
          <p:nvPr/>
        </p:nvSpPr>
        <p:spPr>
          <a:xfrm>
            <a:off x="615100" y="6441411"/>
            <a:ext cx="165853" cy="186528"/>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rgbClr val="239CCE"/>
          </a:solidFill>
          <a:ln w="12700" cap="flat">
            <a:noFill/>
            <a:miter lim="400000"/>
          </a:ln>
          <a:effectLst/>
        </p:spPr>
        <p:txBody>
          <a:bodyPr wrap="square" lIns="0" tIns="0" rIns="0" bIns="0"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2" name="Immagine 41">
            <a:extLst>
              <a:ext uri="{FF2B5EF4-FFF2-40B4-BE49-F238E27FC236}">
                <a16:creationId xmlns:a16="http://schemas.microsoft.com/office/drawing/2014/main" id="{446A2F10-EE11-8F01-BA46-8B0A971F49E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07100" y="56476"/>
            <a:ext cx="2842366" cy="3213280"/>
          </a:xfrm>
          <a:prstGeom prst="rect">
            <a:avLst/>
          </a:prstGeom>
        </p:spPr>
      </p:pic>
    </p:spTree>
    <p:extLst>
      <p:ext uri="{BB962C8B-B14F-4D97-AF65-F5344CB8AC3E}">
        <p14:creationId xmlns:p14="http://schemas.microsoft.com/office/powerpoint/2010/main" val="36745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79943" y="1315515"/>
            <a:ext cx="4463692" cy="2926696"/>
          </a:xfrm>
          <a:prstGeom prst="rect">
            <a:avLst/>
          </a:prstGeom>
          <a:noFill/>
          <a:ln w="9525">
            <a:noFill/>
            <a:miter lim="800000"/>
            <a:headEnd/>
            <a:tailEnd/>
          </a:ln>
        </p:spPr>
      </p:pic>
      <p:sp>
        <p:nvSpPr>
          <p:cNvPr id="6" name="Rettangolo 5"/>
          <p:cNvSpPr/>
          <p:nvPr/>
        </p:nvSpPr>
        <p:spPr>
          <a:xfrm>
            <a:off x="6146337" y="3625425"/>
            <a:ext cx="1537600" cy="253916"/>
          </a:xfrm>
          <a:prstGeom prst="rect">
            <a:avLst/>
          </a:prstGeom>
          <a:solidFill>
            <a:schemeClr val="bg1"/>
          </a:solidFill>
        </p:spPr>
        <p:txBody>
          <a:bodyPr wrap="none">
            <a:spAutoFit/>
          </a:bodyPr>
          <a:lstStyle/>
          <a:p>
            <a:pPr defTabSz="303049" fontAlgn="base">
              <a:spcBef>
                <a:spcPct val="0"/>
              </a:spcBef>
              <a:spcAft>
                <a:spcPct val="0"/>
              </a:spcAft>
              <a:buClr>
                <a:srgbClr val="000000"/>
              </a:buClr>
              <a:buSzPct val="100000"/>
            </a:pPr>
            <a:r>
              <a:rPr lang="it-IT" sz="1050" b="1" dirty="0">
                <a:solidFill>
                  <a:srgbClr val="2D2DB9">
                    <a:lumMod val="75000"/>
                  </a:srgbClr>
                </a:solidFill>
              </a:rPr>
              <a:t>Mappa di precipitazione</a:t>
            </a: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8910" y="1320828"/>
            <a:ext cx="4190856" cy="2796770"/>
          </a:xfrm>
          <a:prstGeom prst="rect">
            <a:avLst/>
          </a:prstGeom>
          <a:noFill/>
          <a:ln w="9525">
            <a:noFill/>
            <a:miter lim="800000"/>
            <a:headEnd/>
            <a:tailEnd/>
          </a:ln>
        </p:spPr>
      </p:pic>
      <p:sp>
        <p:nvSpPr>
          <p:cNvPr id="9" name="Rettangolo 8"/>
          <p:cNvSpPr/>
          <p:nvPr/>
        </p:nvSpPr>
        <p:spPr>
          <a:xfrm>
            <a:off x="1872683" y="3598711"/>
            <a:ext cx="1800493" cy="253916"/>
          </a:xfrm>
          <a:prstGeom prst="rect">
            <a:avLst/>
          </a:prstGeom>
          <a:solidFill>
            <a:schemeClr val="bg1"/>
          </a:solidFill>
        </p:spPr>
        <p:txBody>
          <a:bodyPr wrap="none">
            <a:spAutoFit/>
          </a:bodyPr>
          <a:lstStyle/>
          <a:p>
            <a:pPr defTabSz="303049" fontAlgn="base">
              <a:spcBef>
                <a:spcPct val="0"/>
              </a:spcBef>
              <a:spcAft>
                <a:spcPct val="0"/>
              </a:spcAft>
              <a:buClr>
                <a:srgbClr val="000000"/>
              </a:buClr>
              <a:buSzPct val="100000"/>
            </a:pPr>
            <a:r>
              <a:rPr lang="it-IT" sz="1050" b="1" dirty="0">
                <a:solidFill>
                  <a:srgbClr val="2D2DB9">
                    <a:lumMod val="75000"/>
                  </a:srgbClr>
                </a:solidFill>
              </a:rPr>
              <a:t>Rete pluviometrica fiduciaria</a:t>
            </a:r>
          </a:p>
        </p:txBody>
      </p:sp>
      <p:pic>
        <p:nvPicPr>
          <p:cNvPr id="1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4480" y="4002172"/>
            <a:ext cx="4190856" cy="2824462"/>
          </a:xfrm>
          <a:prstGeom prst="rect">
            <a:avLst/>
          </a:prstGeom>
          <a:noFill/>
          <a:ln w="9525">
            <a:noFill/>
            <a:miter lim="800000"/>
            <a:headEnd/>
            <a:tailEnd/>
          </a:ln>
        </p:spPr>
      </p:pic>
      <p:sp>
        <p:nvSpPr>
          <p:cNvPr id="13" name="Rettangolo 12"/>
          <p:cNvSpPr/>
          <p:nvPr/>
        </p:nvSpPr>
        <p:spPr>
          <a:xfrm>
            <a:off x="1223957" y="6497268"/>
            <a:ext cx="1337226" cy="253916"/>
          </a:xfrm>
          <a:prstGeom prst="rect">
            <a:avLst/>
          </a:prstGeom>
          <a:solidFill>
            <a:schemeClr val="bg1"/>
          </a:solidFill>
        </p:spPr>
        <p:txBody>
          <a:bodyPr wrap="none">
            <a:spAutoFit/>
          </a:bodyPr>
          <a:lstStyle/>
          <a:p>
            <a:pPr defTabSz="303049" fontAlgn="base">
              <a:spcBef>
                <a:spcPct val="0"/>
              </a:spcBef>
              <a:spcAft>
                <a:spcPct val="0"/>
              </a:spcAft>
              <a:buClr>
                <a:srgbClr val="000000"/>
              </a:buClr>
              <a:buSzPct val="100000"/>
            </a:pPr>
            <a:r>
              <a:rPr lang="it-IT" sz="1050" b="1" dirty="0">
                <a:solidFill>
                  <a:srgbClr val="2D2DB9">
                    <a:lumMod val="75000"/>
                  </a:srgbClr>
                </a:solidFill>
              </a:rPr>
              <a:t>Rete radar nazionale</a:t>
            </a:r>
          </a:p>
        </p:txBody>
      </p:sp>
      <p:pic>
        <p:nvPicPr>
          <p:cNvPr id="2050"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305336" y="4040196"/>
            <a:ext cx="4249840" cy="2824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ttangolo 10"/>
          <p:cNvSpPr/>
          <p:nvPr/>
        </p:nvSpPr>
        <p:spPr>
          <a:xfrm>
            <a:off x="5623447" y="6391266"/>
            <a:ext cx="1451038" cy="253916"/>
          </a:xfrm>
          <a:prstGeom prst="rect">
            <a:avLst/>
          </a:prstGeom>
          <a:solidFill>
            <a:schemeClr val="bg1"/>
          </a:solidFill>
        </p:spPr>
        <p:txBody>
          <a:bodyPr wrap="none">
            <a:spAutoFit/>
          </a:bodyPr>
          <a:lstStyle/>
          <a:p>
            <a:pPr defTabSz="303049" fontAlgn="base">
              <a:spcBef>
                <a:spcPct val="0"/>
              </a:spcBef>
              <a:spcAft>
                <a:spcPct val="0"/>
              </a:spcAft>
              <a:buClr>
                <a:srgbClr val="000000"/>
              </a:buClr>
              <a:buSzPct val="100000"/>
            </a:pPr>
            <a:r>
              <a:rPr lang="it-IT" sz="1050" b="1" dirty="0">
                <a:solidFill>
                  <a:srgbClr val="2D2DB9">
                    <a:lumMod val="75000"/>
                  </a:srgbClr>
                </a:solidFill>
              </a:rPr>
              <a:t>PR OBS 5 – H05 (HSAF)</a:t>
            </a:r>
          </a:p>
        </p:txBody>
      </p:sp>
      <p:sp>
        <p:nvSpPr>
          <p:cNvPr id="14" name="CasellaDiTesto 13">
            <a:extLst>
              <a:ext uri="{FF2B5EF4-FFF2-40B4-BE49-F238E27FC236}">
                <a16:creationId xmlns:a16="http://schemas.microsoft.com/office/drawing/2014/main" id="{CB2C691D-075D-AB53-EE94-AF368531E0F3}"/>
              </a:ext>
            </a:extLst>
          </p:cNvPr>
          <p:cNvSpPr txBox="1"/>
          <p:nvPr/>
        </p:nvSpPr>
        <p:spPr>
          <a:xfrm>
            <a:off x="56525" y="5015045"/>
            <a:ext cx="1479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it-IT" sz="1600" b="0" i="1" dirty="0">
                <a:solidFill>
                  <a:schemeClr val="tx1"/>
                </a:solidFill>
              </a:rPr>
              <a:t>«</a:t>
            </a:r>
            <a:r>
              <a:rPr lang="it-IT" sz="1600" b="0" i="1" dirty="0" err="1">
                <a:solidFill>
                  <a:schemeClr val="tx1"/>
                </a:solidFill>
              </a:rPr>
              <a:t>Dewetra</a:t>
            </a:r>
            <a:r>
              <a:rPr lang="it-IT" sz="1600" b="0" i="1" dirty="0">
                <a:solidFill>
                  <a:schemeClr val="tx1"/>
                </a:solidFill>
              </a:rPr>
              <a:t>» web </a:t>
            </a:r>
            <a:r>
              <a:rPr lang="it-IT" sz="1600" b="0" i="1" dirty="0" err="1">
                <a:solidFill>
                  <a:schemeClr val="tx1"/>
                </a:solidFill>
              </a:rPr>
              <a:t>platform</a:t>
            </a:r>
            <a:endParaRPr lang="it-IT" sz="1600" b="0" i="1" dirty="0">
              <a:solidFill>
                <a:schemeClr val="tx1"/>
              </a:solidFill>
            </a:endParaRPr>
          </a:p>
        </p:txBody>
      </p:sp>
      <p:sp>
        <p:nvSpPr>
          <p:cNvPr id="16" name="CasellaDiTesto 15">
            <a:extLst>
              <a:ext uri="{FF2B5EF4-FFF2-40B4-BE49-F238E27FC236}">
                <a16:creationId xmlns:a16="http://schemas.microsoft.com/office/drawing/2014/main" id="{F0B157C9-C6FA-442F-FE2D-61690104A93C}"/>
              </a:ext>
            </a:extLst>
          </p:cNvPr>
          <p:cNvSpPr txBox="1"/>
          <p:nvPr/>
        </p:nvSpPr>
        <p:spPr>
          <a:xfrm>
            <a:off x="125828" y="418429"/>
            <a:ext cx="117932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it-IT" sz="2800" dirty="0">
                <a:solidFill>
                  <a:srgbClr val="C00000"/>
                </a:solidFill>
                <a:effectLst>
                  <a:outerShdw blurRad="38100" dist="38100" dir="2700000" algn="tl">
                    <a:srgbClr val="000000">
                      <a:alpha val="43137"/>
                    </a:srgbClr>
                  </a:outerShdw>
                </a:effectLst>
              </a:rPr>
              <a:t>EARLY WARNING/ALERTING ITALIAN NETWORK </a:t>
            </a:r>
          </a:p>
          <a:p>
            <a:pPr algn="l"/>
            <a:r>
              <a:rPr lang="it-IT" sz="2800" b="0" dirty="0">
                <a:solidFill>
                  <a:srgbClr val="C00000"/>
                </a:solidFill>
                <a:effectLst>
                  <a:outerShdw blurRad="38100" dist="38100" dir="2700000" algn="tl">
                    <a:srgbClr val="000000">
                      <a:alpha val="43137"/>
                    </a:srgbClr>
                  </a:outerShdw>
                </a:effectLst>
              </a:rPr>
              <a:t>(«Centri Funzionali» and «Centri di Competenza»)</a:t>
            </a:r>
          </a:p>
        </p:txBody>
      </p:sp>
      <p:pic>
        <p:nvPicPr>
          <p:cNvPr id="17" name="Immagine 16">
            <a:extLst>
              <a:ext uri="{FF2B5EF4-FFF2-40B4-BE49-F238E27FC236}">
                <a16:creationId xmlns:a16="http://schemas.microsoft.com/office/drawing/2014/main" id="{F732D59D-2D53-794C-36AC-6443BA371F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71591" y="59895"/>
            <a:ext cx="2837507" cy="4012947"/>
          </a:xfrm>
          <a:prstGeom prst="rect">
            <a:avLst/>
          </a:prstGeom>
        </p:spPr>
      </p:pic>
    </p:spTree>
    <p:extLst>
      <p:ext uri="{BB962C8B-B14F-4D97-AF65-F5344CB8AC3E}">
        <p14:creationId xmlns:p14="http://schemas.microsoft.com/office/powerpoint/2010/main" val="18043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8250ECA7-073F-E9AF-C49B-679CCA1DC76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4656" y="1978811"/>
            <a:ext cx="2194199" cy="310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CasellaDiTesto 4">
            <a:extLst>
              <a:ext uri="{FF2B5EF4-FFF2-40B4-BE49-F238E27FC236}">
                <a16:creationId xmlns:a16="http://schemas.microsoft.com/office/drawing/2014/main" id="{CB84235B-7493-944D-A737-408219178D7C}"/>
              </a:ext>
            </a:extLst>
          </p:cNvPr>
          <p:cNvSpPr txBox="1">
            <a:spLocks noChangeArrowheads="1"/>
          </p:cNvSpPr>
          <p:nvPr/>
        </p:nvSpPr>
        <p:spPr bwMode="auto">
          <a:xfrm>
            <a:off x="215447" y="1217441"/>
            <a:ext cx="669607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it-IT" altLang="it-IT" sz="1700" i="1" dirty="0">
                <a:cs typeface="Times New Roman" panose="02020603050405020304" pitchFamily="18" charset="0"/>
              </a:rPr>
              <a:t>DDGR 2312 e 2313/2007 </a:t>
            </a:r>
            <a:r>
              <a:rPr lang="it-IT" altLang="it-IT" sz="1700" i="1" dirty="0">
                <a:cs typeface="Times New Roman" panose="02020603050405020304" pitchFamily="18" charset="0"/>
                <a:sym typeface="Wingdings" pitchFamily="2" charset="2"/>
              </a:rPr>
              <a:t> «NEW» DGR  n. 1055/2021</a:t>
            </a:r>
          </a:p>
          <a:p>
            <a:pPr algn="just">
              <a:spcBef>
                <a:spcPct val="0"/>
              </a:spcBef>
              <a:buFontTx/>
              <a:buNone/>
            </a:pPr>
            <a:r>
              <a:rPr lang="it-IT" altLang="it-IT" sz="1700" i="1" dirty="0">
                <a:cs typeface="Times New Roman" panose="02020603050405020304" pitchFamily="18" charset="0"/>
                <a:sym typeface="Wingdings" pitchFamily="2" charset="2"/>
                <a:hlinkClick r:id="rId3"/>
              </a:rPr>
              <a:t>www.cfumbria.it</a:t>
            </a:r>
            <a:endParaRPr lang="it-IT" altLang="it-IT" sz="1700" i="1" dirty="0">
              <a:cs typeface="Times New Roman" panose="02020603050405020304" pitchFamily="18" charset="0"/>
              <a:sym typeface="Wingdings" pitchFamily="2" charset="2"/>
            </a:endParaRPr>
          </a:p>
          <a:p>
            <a:pPr algn="just">
              <a:spcBef>
                <a:spcPct val="0"/>
              </a:spcBef>
              <a:buFontTx/>
              <a:buNone/>
            </a:pPr>
            <a:endParaRPr lang="it-IT" altLang="it-IT" sz="1700" i="1" dirty="0">
              <a:cs typeface="Times New Roman" panose="02020603050405020304" pitchFamily="18" charset="0"/>
              <a:sym typeface="Wingdings" pitchFamily="2" charset="2"/>
            </a:endParaRPr>
          </a:p>
          <a:p>
            <a:pPr algn="just">
              <a:spcBef>
                <a:spcPct val="0"/>
              </a:spcBef>
              <a:buFontTx/>
              <a:buNone/>
            </a:pPr>
            <a:endParaRPr lang="it-IT" altLang="it-IT" sz="1700" i="1" dirty="0">
              <a:latin typeface="Arial" panose="020B0604020202020204" pitchFamily="34" charset="0"/>
            </a:endParaRPr>
          </a:p>
        </p:txBody>
      </p:sp>
      <p:pic>
        <p:nvPicPr>
          <p:cNvPr id="34819" name="Immagine 50">
            <a:extLst>
              <a:ext uri="{FF2B5EF4-FFF2-40B4-BE49-F238E27FC236}">
                <a16:creationId xmlns:a16="http://schemas.microsoft.com/office/drawing/2014/main" id="{AF8BA378-EB9B-BA49-B192-95DBF911F03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20632" y="1115590"/>
            <a:ext cx="6696075" cy="567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stomShape 1">
            <a:extLst>
              <a:ext uri="{FF2B5EF4-FFF2-40B4-BE49-F238E27FC236}">
                <a16:creationId xmlns:a16="http://schemas.microsoft.com/office/drawing/2014/main" id="{6C52FFD0-6373-73A5-E67C-BCE49DBDE7D2}"/>
              </a:ext>
            </a:extLst>
          </p:cNvPr>
          <p:cNvSpPr/>
          <p:nvPr/>
        </p:nvSpPr>
        <p:spPr>
          <a:xfrm>
            <a:off x="118642" y="386642"/>
            <a:ext cx="11931843" cy="17360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it-IT" sz="4000" b="1" spc="-1" dirty="0">
                <a:solidFill>
                  <a:srgbClr val="C00000"/>
                </a:solidFill>
                <a:latin typeface="Calibri"/>
                <a:ea typeface="MS PGothic"/>
              </a:rPr>
              <a:t>Umbria </a:t>
            </a:r>
            <a:r>
              <a:rPr lang="it-IT" sz="4000" b="1" spc="-1" dirty="0" err="1">
                <a:solidFill>
                  <a:srgbClr val="C00000"/>
                </a:solidFill>
                <a:latin typeface="Calibri"/>
                <a:ea typeface="MS PGothic"/>
              </a:rPr>
              <a:t>Region</a:t>
            </a:r>
            <a:r>
              <a:rPr lang="it-IT" sz="4000" b="1" spc="-1" dirty="0">
                <a:solidFill>
                  <a:srgbClr val="C00000"/>
                </a:solidFill>
                <a:latin typeface="Calibri"/>
                <a:ea typeface="MS PGothic"/>
              </a:rPr>
              <a:t> </a:t>
            </a:r>
            <a:r>
              <a:rPr lang="it-IT" sz="4000" b="1" spc="-1" dirty="0" err="1">
                <a:solidFill>
                  <a:srgbClr val="C00000"/>
                </a:solidFill>
                <a:latin typeface="Calibri"/>
                <a:ea typeface="MS PGothic"/>
              </a:rPr>
              <a:t>early</a:t>
            </a:r>
            <a:r>
              <a:rPr lang="it-IT" sz="4000" b="1" spc="-1" dirty="0">
                <a:solidFill>
                  <a:srgbClr val="C00000"/>
                </a:solidFill>
                <a:latin typeface="Calibri"/>
                <a:ea typeface="MS PGothic"/>
              </a:rPr>
              <a:t> warning </a:t>
            </a:r>
            <a:r>
              <a:rPr lang="it-IT" sz="4000" b="1" spc="-1" dirty="0" err="1">
                <a:solidFill>
                  <a:srgbClr val="C00000"/>
                </a:solidFill>
                <a:latin typeface="Calibri"/>
                <a:ea typeface="MS PGothic"/>
              </a:rPr>
              <a:t>procedures</a:t>
            </a:r>
            <a:endParaRPr lang="it-IT" sz="2900" i="1" spc="-1" dirty="0">
              <a:latin typeface="Arial"/>
            </a:endParaRPr>
          </a:p>
        </p:txBody>
      </p:sp>
      <p:pic>
        <p:nvPicPr>
          <p:cNvPr id="12" name="Picture 3">
            <a:extLst>
              <a:ext uri="{FF2B5EF4-FFF2-40B4-BE49-F238E27FC236}">
                <a16:creationId xmlns:a16="http://schemas.microsoft.com/office/drawing/2014/main" id="{96978668-4F38-018B-5A99-27BA6C377E2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b="-523"/>
          <a:stretch>
            <a:fillRect/>
          </a:stretch>
        </p:blipFill>
        <p:spPr bwMode="auto">
          <a:xfrm>
            <a:off x="75293" y="1796792"/>
            <a:ext cx="2519363"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61">
            <a:extLst>
              <a:ext uri="{FF2B5EF4-FFF2-40B4-BE49-F238E27FC236}">
                <a16:creationId xmlns:a16="http://schemas.microsoft.com/office/drawing/2014/main" id="{27D95E0C-7C15-A238-DC7F-24DBFD50B8C7}"/>
              </a:ext>
            </a:extLst>
          </p:cNvPr>
          <p:cNvPicPr>
            <a:picLocks noChangeAspect="1"/>
          </p:cNvPicPr>
          <p:nvPr/>
        </p:nvPicPr>
        <p:blipFill>
          <a:blip r:embed="rId6" cstate="email">
            <a:extLst>
              <a:ext uri="{28A0092B-C50C-407E-A947-70E740481C1C}">
                <a14:useLocalDpi xmlns:a14="http://schemas.microsoft.com/office/drawing/2010/main"/>
              </a:ext>
            </a:extLst>
          </a:blip>
          <a:srcRect l="710" b="8888"/>
          <a:stretch>
            <a:fillRect/>
          </a:stretch>
        </p:blipFill>
        <p:spPr bwMode="auto">
          <a:xfrm>
            <a:off x="853486" y="4656974"/>
            <a:ext cx="4341338" cy="210270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0" name="Google Shape;430;g106b8c06f26_0_1"/>
          <p:cNvSpPr/>
          <p:nvPr/>
        </p:nvSpPr>
        <p:spPr>
          <a:xfrm>
            <a:off x="644220" y="1526550"/>
            <a:ext cx="3288005" cy="417900"/>
          </a:xfrm>
          <a:prstGeom prst="rect">
            <a:avLst/>
          </a:prstGeom>
          <a:noFill/>
          <a:ln>
            <a:noFill/>
          </a:ln>
        </p:spPr>
        <p:txBody>
          <a:bodyPr spcFirstLastPara="1" wrap="square" lIns="90000" tIns="45000" rIns="90000" bIns="45000" anchor="t" anchorCtr="0">
            <a:noAutofit/>
          </a:bodyPr>
          <a:lstStyle/>
          <a:p>
            <a:pPr algn="ctr"/>
            <a:r>
              <a:rPr lang="it-IT" sz="2000" b="1" dirty="0" err="1"/>
              <a:t>Meteorological</a:t>
            </a:r>
            <a:r>
              <a:rPr lang="it-IT" sz="2000" b="1" dirty="0"/>
              <a:t> models</a:t>
            </a:r>
            <a:endParaRPr sz="2000" b="1" dirty="0"/>
          </a:p>
        </p:txBody>
      </p:sp>
      <p:sp>
        <p:nvSpPr>
          <p:cNvPr id="431" name="Google Shape;431;g106b8c06f26_0_1"/>
          <p:cNvSpPr/>
          <p:nvPr/>
        </p:nvSpPr>
        <p:spPr>
          <a:xfrm>
            <a:off x="4305321" y="1334833"/>
            <a:ext cx="3288004" cy="417900"/>
          </a:xfrm>
          <a:prstGeom prst="rect">
            <a:avLst/>
          </a:prstGeom>
          <a:noFill/>
          <a:ln>
            <a:noFill/>
          </a:ln>
        </p:spPr>
        <p:txBody>
          <a:bodyPr spcFirstLastPara="1" wrap="square" lIns="90000" tIns="45000" rIns="90000" bIns="45000" anchor="t" anchorCtr="0">
            <a:noAutofit/>
          </a:bodyPr>
          <a:lstStyle/>
          <a:p>
            <a:pPr algn="ctr"/>
            <a:r>
              <a:rPr lang="it-IT" sz="2000" b="1" dirty="0" err="1"/>
              <a:t>Hydrologic</a:t>
            </a:r>
            <a:r>
              <a:rPr lang="it-IT" sz="2000" b="1" dirty="0"/>
              <a:t>/</a:t>
            </a:r>
            <a:r>
              <a:rPr lang="it-IT" sz="2000" b="1" dirty="0" err="1"/>
              <a:t>hydraulic</a:t>
            </a:r>
            <a:r>
              <a:rPr lang="it-IT" sz="2000" b="1" dirty="0"/>
              <a:t> models</a:t>
            </a:r>
            <a:endParaRPr sz="2000" b="1" dirty="0"/>
          </a:p>
        </p:txBody>
      </p:sp>
      <p:pic>
        <p:nvPicPr>
          <p:cNvPr id="433" name="Google Shape;433;g106b8c06f26_0_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67455" y="2000165"/>
            <a:ext cx="2581949" cy="2144326"/>
          </a:xfrm>
          <a:prstGeom prst="rect">
            <a:avLst/>
          </a:prstGeom>
          <a:noFill/>
          <a:ln>
            <a:noFill/>
          </a:ln>
        </p:spPr>
      </p:pic>
      <p:pic>
        <p:nvPicPr>
          <p:cNvPr id="434" name="Google Shape;434;g106b8c06f26_0_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97636" y="4242332"/>
            <a:ext cx="2456449" cy="1803525"/>
          </a:xfrm>
          <a:prstGeom prst="rect">
            <a:avLst/>
          </a:prstGeom>
          <a:noFill/>
          <a:ln>
            <a:noFill/>
          </a:ln>
        </p:spPr>
      </p:pic>
      <p:pic>
        <p:nvPicPr>
          <p:cNvPr id="435" name="Google Shape;435;g106b8c06f26_0_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858538" y="3842200"/>
            <a:ext cx="1445225" cy="1086125"/>
          </a:xfrm>
          <a:prstGeom prst="rect">
            <a:avLst/>
          </a:prstGeom>
          <a:noFill/>
          <a:ln>
            <a:noFill/>
          </a:ln>
        </p:spPr>
      </p:pic>
      <p:pic>
        <p:nvPicPr>
          <p:cNvPr id="436" name="Google Shape;436;g106b8c06f26_0_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857651" y="4785502"/>
            <a:ext cx="1445225" cy="1090045"/>
          </a:xfrm>
          <a:prstGeom prst="rect">
            <a:avLst/>
          </a:prstGeom>
          <a:noFill/>
          <a:ln>
            <a:noFill/>
          </a:ln>
        </p:spPr>
      </p:pic>
      <p:pic>
        <p:nvPicPr>
          <p:cNvPr id="437" name="Google Shape;437;g106b8c06f26_0_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375275" y="1699908"/>
            <a:ext cx="2581950" cy="1989924"/>
          </a:xfrm>
          <a:prstGeom prst="rect">
            <a:avLst/>
          </a:prstGeom>
          <a:noFill/>
          <a:ln>
            <a:noFill/>
          </a:ln>
        </p:spPr>
      </p:pic>
      <p:pic>
        <p:nvPicPr>
          <p:cNvPr id="438" name="Google Shape;438;g106b8c06f26_0_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912498" y="3735982"/>
            <a:ext cx="2679600" cy="2065919"/>
          </a:xfrm>
          <a:prstGeom prst="rect">
            <a:avLst/>
          </a:prstGeom>
          <a:noFill/>
          <a:ln>
            <a:noFill/>
          </a:ln>
        </p:spPr>
      </p:pic>
      <p:pic>
        <p:nvPicPr>
          <p:cNvPr id="439" name="Google Shape;439;g106b8c06f26_0_1"/>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4526825" y="1752733"/>
            <a:ext cx="2108652" cy="1580125"/>
          </a:xfrm>
          <a:prstGeom prst="rect">
            <a:avLst/>
          </a:prstGeom>
          <a:noFill/>
          <a:ln>
            <a:noFill/>
          </a:ln>
        </p:spPr>
      </p:pic>
      <p:pic>
        <p:nvPicPr>
          <p:cNvPr id="440" name="Google Shape;440;g106b8c06f26_0_1"/>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5954488" y="2884550"/>
            <a:ext cx="1251550" cy="1208400"/>
          </a:xfrm>
          <a:prstGeom prst="rect">
            <a:avLst/>
          </a:prstGeom>
          <a:noFill/>
          <a:ln>
            <a:noFill/>
          </a:ln>
        </p:spPr>
      </p:pic>
      <p:sp>
        <p:nvSpPr>
          <p:cNvPr id="442" name="Google Shape;442;g106b8c06f26_0_1"/>
          <p:cNvSpPr txBox="1"/>
          <p:nvPr/>
        </p:nvSpPr>
        <p:spPr>
          <a:xfrm>
            <a:off x="383769" y="5948295"/>
            <a:ext cx="3288005" cy="738633"/>
          </a:xfrm>
          <a:prstGeom prst="rect">
            <a:avLst/>
          </a:prstGeom>
          <a:solidFill>
            <a:schemeClr val="accent4">
              <a:lumMod val="40000"/>
              <a:lumOff val="60000"/>
            </a:schemeClr>
          </a:solidFill>
          <a:ln>
            <a:noFill/>
          </a:ln>
        </p:spPr>
        <p:txBody>
          <a:bodyPr spcFirstLastPara="1" wrap="square" lIns="91425" tIns="91425" rIns="91425" bIns="91425" anchor="t" anchorCtr="0">
            <a:spAutoFit/>
          </a:bodyPr>
          <a:lstStyle/>
          <a:p>
            <a:r>
              <a:rPr lang="it-IT" dirty="0"/>
              <a:t>ECMWF, COSMO5M, MOLOCH, WRF</a:t>
            </a:r>
            <a:endParaRPr dirty="0"/>
          </a:p>
        </p:txBody>
      </p:sp>
      <p:sp>
        <p:nvSpPr>
          <p:cNvPr id="17" name="Google Shape;442;g106b8c06f26_0_1">
            <a:extLst>
              <a:ext uri="{FF2B5EF4-FFF2-40B4-BE49-F238E27FC236}">
                <a16:creationId xmlns:a16="http://schemas.microsoft.com/office/drawing/2014/main" id="{43F07760-A0EE-45FD-8298-A10C0105A527}"/>
              </a:ext>
            </a:extLst>
          </p:cNvPr>
          <p:cNvSpPr txBox="1"/>
          <p:nvPr/>
        </p:nvSpPr>
        <p:spPr>
          <a:xfrm>
            <a:off x="4911789" y="5905239"/>
            <a:ext cx="3608439" cy="738633"/>
          </a:xfrm>
          <a:prstGeom prst="rect">
            <a:avLst/>
          </a:prstGeom>
          <a:solidFill>
            <a:schemeClr val="accent4">
              <a:lumMod val="40000"/>
              <a:lumOff val="60000"/>
            </a:schemeClr>
          </a:solidFill>
          <a:ln>
            <a:noFill/>
          </a:ln>
        </p:spPr>
        <p:txBody>
          <a:bodyPr spcFirstLastPara="1" wrap="square" lIns="91425" tIns="91425" rIns="91425" bIns="91425" anchor="t" anchorCtr="0">
            <a:spAutoFit/>
          </a:bodyPr>
          <a:lstStyle/>
          <a:p>
            <a:r>
              <a:rPr lang="it-IT" dirty="0"/>
              <a:t>TOPKAPI, </a:t>
            </a:r>
            <a:r>
              <a:rPr lang="it-IT" dirty="0" err="1"/>
              <a:t>MISDc</a:t>
            </a:r>
            <a:r>
              <a:rPr lang="it-IT" dirty="0"/>
              <a:t>, STAFOM, HEC-RAS, FLOODPROOFS</a:t>
            </a:r>
            <a:endParaRPr dirty="0"/>
          </a:p>
        </p:txBody>
      </p:sp>
      <p:sp>
        <p:nvSpPr>
          <p:cNvPr id="18" name="Google Shape;442;g106b8c06f26_0_1">
            <a:extLst>
              <a:ext uri="{FF2B5EF4-FFF2-40B4-BE49-F238E27FC236}">
                <a16:creationId xmlns:a16="http://schemas.microsoft.com/office/drawing/2014/main" id="{8B0AFDB0-2CA0-497F-87C8-C3C92458778C}"/>
              </a:ext>
            </a:extLst>
          </p:cNvPr>
          <p:cNvSpPr txBox="1"/>
          <p:nvPr/>
        </p:nvSpPr>
        <p:spPr>
          <a:xfrm>
            <a:off x="9844598" y="5890875"/>
            <a:ext cx="1495000" cy="738633"/>
          </a:xfrm>
          <a:prstGeom prst="rect">
            <a:avLst/>
          </a:prstGeom>
          <a:solidFill>
            <a:schemeClr val="accent4">
              <a:lumMod val="40000"/>
              <a:lumOff val="60000"/>
            </a:schemeClr>
          </a:solidFill>
          <a:ln>
            <a:noFill/>
          </a:ln>
        </p:spPr>
        <p:txBody>
          <a:bodyPr spcFirstLastPara="1" wrap="square" lIns="91425" tIns="91425" rIns="91425" bIns="91425" anchor="t" anchorCtr="0">
            <a:spAutoFit/>
          </a:bodyPr>
          <a:lstStyle/>
          <a:p>
            <a:r>
              <a:rPr lang="it-IT" dirty="0"/>
              <a:t>PRESSCA, LANDWARN</a:t>
            </a:r>
            <a:endParaRPr dirty="0"/>
          </a:p>
        </p:txBody>
      </p:sp>
      <p:sp>
        <p:nvSpPr>
          <p:cNvPr id="432" name="Google Shape;432;g106b8c06f26_0_1"/>
          <p:cNvSpPr/>
          <p:nvPr/>
        </p:nvSpPr>
        <p:spPr>
          <a:xfrm>
            <a:off x="8024794" y="1333856"/>
            <a:ext cx="3936837" cy="417900"/>
          </a:xfrm>
          <a:prstGeom prst="rect">
            <a:avLst/>
          </a:prstGeom>
          <a:noFill/>
          <a:ln>
            <a:noFill/>
          </a:ln>
        </p:spPr>
        <p:txBody>
          <a:bodyPr spcFirstLastPara="1" wrap="square" lIns="90000" tIns="45000" rIns="90000" bIns="45000" anchor="t" anchorCtr="0">
            <a:noAutofit/>
          </a:bodyPr>
          <a:lstStyle/>
          <a:p>
            <a:pPr algn="r"/>
            <a:r>
              <a:rPr lang="it-IT" sz="2000" b="1" dirty="0" err="1"/>
              <a:t>Landslides</a:t>
            </a:r>
            <a:r>
              <a:rPr lang="it-IT" sz="2000" b="1" dirty="0"/>
              <a:t> </a:t>
            </a:r>
            <a:r>
              <a:rPr lang="it-IT" sz="2000" b="1" dirty="0" err="1"/>
              <a:t>triggering</a:t>
            </a:r>
            <a:r>
              <a:rPr lang="it-IT" sz="2000" b="1" dirty="0"/>
              <a:t> with </a:t>
            </a:r>
            <a:r>
              <a:rPr lang="it-IT" sz="2000" b="1" dirty="0" err="1"/>
              <a:t>statistical</a:t>
            </a:r>
            <a:r>
              <a:rPr lang="it-IT" sz="2000" b="1" dirty="0"/>
              <a:t> models</a:t>
            </a:r>
          </a:p>
          <a:p>
            <a:pPr algn="r"/>
            <a:endParaRPr sz="2000" b="1" dirty="0"/>
          </a:p>
        </p:txBody>
      </p:sp>
      <p:sp>
        <p:nvSpPr>
          <p:cNvPr id="19" name="CustomShape 1">
            <a:extLst>
              <a:ext uri="{FF2B5EF4-FFF2-40B4-BE49-F238E27FC236}">
                <a16:creationId xmlns:a16="http://schemas.microsoft.com/office/drawing/2014/main" id="{316CC74A-4D69-E855-7B7F-41EFBFD09D3F}"/>
              </a:ext>
            </a:extLst>
          </p:cNvPr>
          <p:cNvSpPr/>
          <p:nvPr/>
        </p:nvSpPr>
        <p:spPr>
          <a:xfrm>
            <a:off x="118642" y="386642"/>
            <a:ext cx="11931843" cy="17360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it-IT" sz="4000" b="1" spc="-1" dirty="0">
                <a:solidFill>
                  <a:srgbClr val="C00000"/>
                </a:solidFill>
                <a:latin typeface="Calibri"/>
                <a:ea typeface="MS PGothic"/>
              </a:rPr>
              <a:t>Umbria </a:t>
            </a:r>
            <a:r>
              <a:rPr lang="it-IT" sz="4000" b="1" spc="-1" dirty="0" err="1">
                <a:solidFill>
                  <a:srgbClr val="C00000"/>
                </a:solidFill>
                <a:latin typeface="Calibri"/>
                <a:ea typeface="MS PGothic"/>
              </a:rPr>
              <a:t>Region</a:t>
            </a:r>
            <a:r>
              <a:rPr lang="it-IT" sz="4000" b="1" spc="-1" dirty="0">
                <a:solidFill>
                  <a:srgbClr val="C00000"/>
                </a:solidFill>
                <a:latin typeface="Calibri"/>
                <a:ea typeface="MS PGothic"/>
              </a:rPr>
              <a:t> </a:t>
            </a:r>
            <a:r>
              <a:rPr lang="it-IT" sz="4000" b="1" spc="-1" dirty="0" err="1">
                <a:solidFill>
                  <a:srgbClr val="C00000"/>
                </a:solidFill>
                <a:latin typeface="Calibri"/>
                <a:ea typeface="MS PGothic"/>
              </a:rPr>
              <a:t>early</a:t>
            </a:r>
            <a:r>
              <a:rPr lang="it-IT" sz="4000" b="1" spc="-1" dirty="0">
                <a:solidFill>
                  <a:srgbClr val="C00000"/>
                </a:solidFill>
                <a:latin typeface="Calibri"/>
                <a:ea typeface="MS PGothic"/>
              </a:rPr>
              <a:t> warning tools</a:t>
            </a:r>
            <a:endParaRPr lang="it-IT" sz="2900" i="1" spc="-1" dirty="0">
              <a:latin typeface="Arial"/>
            </a:endParaRPr>
          </a:p>
        </p:txBody>
      </p:sp>
    </p:spTree>
    <p:extLst>
      <p:ext uri="{BB962C8B-B14F-4D97-AF65-F5344CB8AC3E}">
        <p14:creationId xmlns:p14="http://schemas.microsoft.com/office/powerpoint/2010/main" val="331951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303608AF-CFFA-D90D-D315-A6705A6D6E7F}"/>
              </a:ext>
            </a:extLst>
          </p:cNvPr>
          <p:cNvSpPr/>
          <p:nvPr/>
        </p:nvSpPr>
        <p:spPr>
          <a:xfrm>
            <a:off x="118642" y="386642"/>
            <a:ext cx="11931843" cy="17360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it-IT" sz="4000" b="1" spc="-1" dirty="0">
                <a:solidFill>
                  <a:srgbClr val="C00000"/>
                </a:solidFill>
                <a:latin typeface="Calibri"/>
                <a:ea typeface="MS PGothic"/>
              </a:rPr>
              <a:t>Umbria </a:t>
            </a:r>
            <a:r>
              <a:rPr lang="it-IT" sz="4000" b="1" spc="-1" dirty="0" err="1">
                <a:solidFill>
                  <a:srgbClr val="C00000"/>
                </a:solidFill>
                <a:latin typeface="Calibri"/>
                <a:ea typeface="MS PGothic"/>
              </a:rPr>
              <a:t>Region</a:t>
            </a:r>
            <a:r>
              <a:rPr lang="it-IT" sz="4000" b="1" spc="-1" dirty="0">
                <a:solidFill>
                  <a:srgbClr val="C00000"/>
                </a:solidFill>
                <a:latin typeface="Calibri"/>
                <a:ea typeface="MS PGothic"/>
              </a:rPr>
              <a:t> </a:t>
            </a:r>
            <a:r>
              <a:rPr lang="it-IT" sz="4000" b="1" spc="-1" dirty="0" err="1">
                <a:solidFill>
                  <a:srgbClr val="C00000"/>
                </a:solidFill>
                <a:latin typeface="Calibri"/>
                <a:ea typeface="MS PGothic"/>
              </a:rPr>
              <a:t>early</a:t>
            </a:r>
            <a:r>
              <a:rPr lang="it-IT" sz="4000" b="1" spc="-1" dirty="0">
                <a:solidFill>
                  <a:srgbClr val="C00000"/>
                </a:solidFill>
                <a:latin typeface="Calibri"/>
                <a:ea typeface="MS PGothic"/>
              </a:rPr>
              <a:t> warning DSS</a:t>
            </a:r>
            <a:endParaRPr lang="it-IT" sz="2900" i="1" spc="-1" dirty="0">
              <a:latin typeface="Arial"/>
            </a:endParaRPr>
          </a:p>
        </p:txBody>
      </p:sp>
      <p:sp>
        <p:nvSpPr>
          <p:cNvPr id="9" name="CasellaDiTesto 8">
            <a:extLst>
              <a:ext uri="{FF2B5EF4-FFF2-40B4-BE49-F238E27FC236}">
                <a16:creationId xmlns:a16="http://schemas.microsoft.com/office/drawing/2014/main" id="{A01F095A-747D-29E2-92CA-C08F01F9CB55}"/>
              </a:ext>
            </a:extLst>
          </p:cNvPr>
          <p:cNvSpPr txBox="1"/>
          <p:nvPr/>
        </p:nvSpPr>
        <p:spPr>
          <a:xfrm>
            <a:off x="400308" y="1332177"/>
            <a:ext cx="1658679" cy="369332"/>
          </a:xfrm>
          <a:prstGeom prst="rect">
            <a:avLst/>
          </a:prstGeom>
          <a:noFill/>
        </p:spPr>
        <p:txBody>
          <a:bodyPr wrap="square" rtlCol="0">
            <a:spAutoFit/>
          </a:bodyPr>
          <a:lstStyle/>
          <a:p>
            <a:r>
              <a:rPr lang="it-IT" i="1" dirty="0" err="1"/>
              <a:t>Since</a:t>
            </a:r>
            <a:r>
              <a:rPr lang="it-IT" i="1" dirty="0"/>
              <a:t> 2007</a:t>
            </a:r>
          </a:p>
        </p:txBody>
      </p:sp>
      <p:pic>
        <p:nvPicPr>
          <p:cNvPr id="11" name="Immagine 10">
            <a:extLst>
              <a:ext uri="{FF2B5EF4-FFF2-40B4-BE49-F238E27FC236}">
                <a16:creationId xmlns:a16="http://schemas.microsoft.com/office/drawing/2014/main" id="{DD24F8C0-E49F-CC9E-F7B4-D5D0857A6C8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022604" y="1943152"/>
            <a:ext cx="10123918" cy="4380011"/>
          </a:xfrm>
          <a:prstGeom prst="rect">
            <a:avLst/>
          </a:prstGeom>
          <a:ln w="9525" cap="flat" cmpd="sng" algn="ctr">
            <a:solidFill>
              <a:srgbClr val="4F81BD"/>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386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magine 31">
            <a:extLst>
              <a:ext uri="{FF2B5EF4-FFF2-40B4-BE49-F238E27FC236}">
                <a16:creationId xmlns:a16="http://schemas.microsoft.com/office/drawing/2014/main" id="{7ED227D1-CA35-4A78-A2FD-24C8DC5910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0487" y="549455"/>
            <a:ext cx="614871" cy="615553"/>
          </a:xfrm>
          <a:prstGeom prst="rect">
            <a:avLst/>
          </a:prstGeom>
        </p:spPr>
      </p:pic>
      <p:sp>
        <p:nvSpPr>
          <p:cNvPr id="6" name="CasellaDiTesto 5">
            <a:extLst>
              <a:ext uri="{FF2B5EF4-FFF2-40B4-BE49-F238E27FC236}">
                <a16:creationId xmlns:a16="http://schemas.microsoft.com/office/drawing/2014/main" id="{BFFC8547-9C84-4647-A7B0-D5488CD38CA4}"/>
              </a:ext>
            </a:extLst>
          </p:cNvPr>
          <p:cNvSpPr txBox="1"/>
          <p:nvPr/>
        </p:nvSpPr>
        <p:spPr>
          <a:xfrm>
            <a:off x="256642" y="1038335"/>
            <a:ext cx="8821263" cy="1852815"/>
          </a:xfrm>
          <a:prstGeom prst="rect">
            <a:avLst/>
          </a:prstGeom>
          <a:noFill/>
        </p:spPr>
        <p:txBody>
          <a:bodyPr wrap="square" rtlCol="0">
            <a:spAutoFit/>
          </a:bodyPr>
          <a:lstStyle/>
          <a:p>
            <a:pPr marL="457200" indent="-457200">
              <a:lnSpc>
                <a:spcPct val="200000"/>
              </a:lnSpc>
              <a:buFont typeface="+mj-lt"/>
              <a:buAutoNum type="arabicPeriod"/>
            </a:pPr>
            <a:r>
              <a:rPr lang="it-IT" sz="2000" b="1" dirty="0"/>
              <a:t>National C.P. planning</a:t>
            </a:r>
          </a:p>
          <a:p>
            <a:pPr marL="457200" indent="-457200">
              <a:lnSpc>
                <a:spcPct val="200000"/>
              </a:lnSpc>
              <a:buFont typeface="+mj-lt"/>
              <a:buAutoNum type="arabicPeriod"/>
            </a:pPr>
            <a:r>
              <a:rPr lang="it-IT" sz="2000" b="1" dirty="0" err="1"/>
              <a:t>Regional</a:t>
            </a:r>
            <a:r>
              <a:rPr lang="it-IT" sz="2000" b="1" dirty="0"/>
              <a:t>/Provincial C.P. planning</a:t>
            </a:r>
          </a:p>
          <a:p>
            <a:pPr marL="457200" indent="-457200">
              <a:lnSpc>
                <a:spcPct val="200000"/>
              </a:lnSpc>
              <a:buFont typeface="+mj-lt"/>
              <a:buAutoNum type="arabicPeriod"/>
            </a:pPr>
            <a:r>
              <a:rPr lang="it-IT" sz="2000" b="1" dirty="0" err="1"/>
              <a:t>Municipal</a:t>
            </a:r>
            <a:r>
              <a:rPr lang="it-IT" sz="2000" b="1" dirty="0"/>
              <a:t> </a:t>
            </a:r>
            <a:r>
              <a:rPr lang="it-IT" sz="2000" b="1" dirty="0" err="1"/>
              <a:t>level</a:t>
            </a:r>
            <a:r>
              <a:rPr lang="it-IT" sz="2000" b="1" dirty="0"/>
              <a:t> C.P. planning</a:t>
            </a:r>
          </a:p>
        </p:txBody>
      </p:sp>
      <p:sp>
        <p:nvSpPr>
          <p:cNvPr id="5" name="Titolo 1">
            <a:extLst>
              <a:ext uri="{FF2B5EF4-FFF2-40B4-BE49-F238E27FC236}">
                <a16:creationId xmlns:a16="http://schemas.microsoft.com/office/drawing/2014/main" id="{2DA89C57-73D0-D8AC-2C19-98984439C097}"/>
              </a:ext>
            </a:extLst>
          </p:cNvPr>
          <p:cNvSpPr>
            <a:spLocks noGrp="1"/>
          </p:cNvSpPr>
          <p:nvPr>
            <p:ph type="title"/>
          </p:nvPr>
        </p:nvSpPr>
        <p:spPr>
          <a:xfrm>
            <a:off x="271904" y="202948"/>
            <a:ext cx="11754996" cy="963070"/>
          </a:xfrm>
        </p:spPr>
        <p:txBody>
          <a:bodyPr vert="horz" lIns="91440" tIns="45720" rIns="91440" bIns="45720" rtlCol="0" anchor="ctr">
            <a:normAutofit/>
          </a:bodyPr>
          <a:lstStyle/>
          <a:p>
            <a:r>
              <a:rPr lang="it-IT" sz="3600" b="1" dirty="0" err="1">
                <a:solidFill>
                  <a:srgbClr val="C00000"/>
                </a:solidFill>
                <a:latin typeface="Arial" panose="020B0604020202020204" pitchFamily="34" charset="0"/>
                <a:cs typeface="Arial" panose="020B0604020202020204" pitchFamily="34" charset="0"/>
              </a:rPr>
              <a:t>Civil</a:t>
            </a:r>
            <a:r>
              <a:rPr lang="it-IT" sz="3600" b="1" dirty="0">
                <a:solidFill>
                  <a:srgbClr val="C00000"/>
                </a:solidFill>
                <a:latin typeface="Arial" panose="020B0604020202020204" pitchFamily="34" charset="0"/>
                <a:cs typeface="Arial" panose="020B0604020202020204" pitchFamily="34" charset="0"/>
              </a:rPr>
              <a:t> </a:t>
            </a:r>
            <a:r>
              <a:rPr lang="it-IT" sz="3600" b="1" dirty="0" err="1">
                <a:solidFill>
                  <a:srgbClr val="C00000"/>
                </a:solidFill>
                <a:latin typeface="Arial" panose="020B0604020202020204" pitchFamily="34" charset="0"/>
                <a:cs typeface="Arial" panose="020B0604020202020204" pitchFamily="34" charset="0"/>
              </a:rPr>
              <a:t>Protection</a:t>
            </a:r>
            <a:r>
              <a:rPr lang="it-IT" sz="3600" b="1" dirty="0">
                <a:solidFill>
                  <a:srgbClr val="C00000"/>
                </a:solidFill>
                <a:latin typeface="Arial" panose="020B0604020202020204" pitchFamily="34" charset="0"/>
                <a:cs typeface="Arial" panose="020B0604020202020204" pitchFamily="34" charset="0"/>
              </a:rPr>
              <a:t> Planning in </a:t>
            </a:r>
            <a:r>
              <a:rPr lang="it-IT" sz="3600" b="1" dirty="0" err="1">
                <a:solidFill>
                  <a:srgbClr val="C00000"/>
                </a:solidFill>
                <a:latin typeface="Arial" panose="020B0604020202020204" pitchFamily="34" charset="0"/>
                <a:cs typeface="Arial" panose="020B0604020202020204" pitchFamily="34" charset="0"/>
              </a:rPr>
              <a:t>Italy</a:t>
            </a:r>
            <a:endParaRPr lang="it-IT" sz="3600" b="1" dirty="0">
              <a:solidFill>
                <a:srgbClr val="C00000"/>
              </a:solidFill>
              <a:highlight>
                <a:srgbClr val="FFFF00"/>
              </a:highlight>
              <a:latin typeface="Arial" panose="020B0604020202020204" pitchFamily="34" charset="0"/>
              <a:cs typeface="Arial" panose="020B0604020202020204" pitchFamily="34" charset="0"/>
            </a:endParaRPr>
          </a:p>
        </p:txBody>
      </p:sp>
      <p:sp>
        <p:nvSpPr>
          <p:cNvPr id="7" name="Segnaposto contenuto 2">
            <a:extLst>
              <a:ext uri="{FF2B5EF4-FFF2-40B4-BE49-F238E27FC236}">
                <a16:creationId xmlns:a16="http://schemas.microsoft.com/office/drawing/2014/main" id="{A52FC5D9-7F6E-549B-2EDE-7A276C3C5740}"/>
              </a:ext>
            </a:extLst>
          </p:cNvPr>
          <p:cNvSpPr>
            <a:spLocks noGrp="1"/>
          </p:cNvSpPr>
          <p:nvPr>
            <p:ph sz="quarter" idx="1"/>
          </p:nvPr>
        </p:nvSpPr>
        <p:spPr>
          <a:xfrm>
            <a:off x="6463967" y="2764144"/>
            <a:ext cx="5365898" cy="2644371"/>
          </a:xfrm>
        </p:spPr>
        <p:txBody>
          <a:bodyPr>
            <a:noAutofit/>
          </a:bodyPr>
          <a:lstStyle/>
          <a:p>
            <a:pPr marL="274320" indent="-274320" algn="just">
              <a:lnSpc>
                <a:spcPct val="100000"/>
              </a:lnSpc>
              <a:spcBef>
                <a:spcPts val="0"/>
              </a:spcBef>
              <a:spcAft>
                <a:spcPts val="0"/>
              </a:spcAft>
              <a:buFont typeface="Wingdings 3"/>
              <a:buChar char=""/>
              <a:defRPr/>
            </a:pPr>
            <a:r>
              <a:rPr lang="en-US" sz="1800" i="1" dirty="0">
                <a:solidFill>
                  <a:srgbClr val="4D4D4D"/>
                </a:solidFill>
                <a:latin typeface="Calibri" pitchFamily="34" charset="0"/>
                <a:ea typeface="Times New Roman"/>
                <a:cs typeface="Calibri" pitchFamily="34" charset="0"/>
              </a:rPr>
              <a:t>Civil protection plan assimilates the forecasting and prevention plan and is the instrument which allows the authorities to prepare and coordinate the relief interventions to protect the population and the heritage in a risk area. It has the objective of guaranteeing life at “civil” levels by any means possible. A plan must be sufficiently flexible to be used in all the emergencies, including unexpected ones, and simple enough to be implemented rapidly.</a:t>
            </a:r>
            <a:endParaRPr lang="it-IT" sz="1800" i="1" dirty="0">
              <a:latin typeface="Calibri" pitchFamily="34" charset="0"/>
              <a:cs typeface="Calibri" pitchFamily="34" charset="0"/>
            </a:endParaRPr>
          </a:p>
        </p:txBody>
      </p:sp>
      <p:sp>
        <p:nvSpPr>
          <p:cNvPr id="2" name="CasellaDiTesto 1">
            <a:extLst>
              <a:ext uri="{FF2B5EF4-FFF2-40B4-BE49-F238E27FC236}">
                <a16:creationId xmlns:a16="http://schemas.microsoft.com/office/drawing/2014/main" id="{F8F3577D-A8CE-1492-48AF-A7E289E83654}"/>
              </a:ext>
            </a:extLst>
          </p:cNvPr>
          <p:cNvSpPr txBox="1"/>
          <p:nvPr/>
        </p:nvSpPr>
        <p:spPr>
          <a:xfrm>
            <a:off x="5162729" y="1362482"/>
            <a:ext cx="6598125" cy="1631216"/>
          </a:xfrm>
          <a:prstGeom prst="rect">
            <a:avLst/>
          </a:prstGeom>
          <a:noFill/>
        </p:spPr>
        <p:txBody>
          <a:bodyPr wrap="square" rtlCol="0">
            <a:spAutoFit/>
          </a:bodyPr>
          <a:lstStyle/>
          <a:p>
            <a:pPr marL="457200" indent="-457200" algn="just">
              <a:buFontTx/>
              <a:buAutoNum type="arabicParenR"/>
            </a:pPr>
            <a:r>
              <a:rPr lang="en-GB" sz="2000" b="1" dirty="0">
                <a:solidFill>
                  <a:srgbClr val="DD462F"/>
                </a:solidFill>
                <a:effectLst/>
                <a:latin typeface="Arial" panose="020B0604020202020204" pitchFamily="34" charset="0"/>
                <a:ea typeface="Calibri" panose="020F0502020204030204" pitchFamily="34" charset="0"/>
                <a:cs typeface="Arial" panose="020B0604020202020204" pitchFamily="34" charset="0"/>
              </a:rPr>
              <a:t>“integrated strategic planning”</a:t>
            </a:r>
            <a:r>
              <a:rPr lang="it-IT" sz="2000" b="1" dirty="0">
                <a:solidFill>
                  <a:srgbClr val="DD462F"/>
                </a:solidFill>
                <a:effectLst/>
                <a:latin typeface="Arial" panose="020B0604020202020204" pitchFamily="34" charset="0"/>
                <a:ea typeface="Calibri" panose="020F0502020204030204" pitchFamily="34" charset="0"/>
                <a:cs typeface="Arial" panose="020B0604020202020204" pitchFamily="34" charset="0"/>
              </a:rPr>
              <a:t> </a:t>
            </a:r>
            <a:r>
              <a:rPr lang="it-IT" sz="2000" b="1" dirty="0" err="1">
                <a:solidFill>
                  <a:srgbClr val="DD462F"/>
                </a:solidFill>
                <a:effectLst/>
                <a:latin typeface="Arial" panose="020B0604020202020204" pitchFamily="34" charset="0"/>
                <a:ea typeface="Calibri" panose="020F0502020204030204" pitchFamily="34" charset="0"/>
                <a:cs typeface="Arial" panose="020B0604020202020204" pitchFamily="34" charset="0"/>
              </a:rPr>
              <a:t>approach</a:t>
            </a:r>
            <a:r>
              <a:rPr lang="it-IT" sz="2000" b="1" dirty="0">
                <a:solidFill>
                  <a:srgbClr val="DD462F"/>
                </a:solidFill>
                <a:effectLst/>
                <a:latin typeface="Arial" panose="020B0604020202020204" pitchFamily="34" charset="0"/>
                <a:ea typeface="Calibri" panose="020F0502020204030204" pitchFamily="34" charset="0"/>
                <a:cs typeface="Arial" panose="020B0604020202020204" pitchFamily="34" charset="0"/>
              </a:rPr>
              <a:t> </a:t>
            </a:r>
            <a:r>
              <a:rPr lang="it-IT" sz="2000" b="1" dirty="0" err="1">
                <a:solidFill>
                  <a:srgbClr val="DD462F"/>
                </a:solidFill>
                <a:effectLst/>
                <a:latin typeface="Arial" panose="020B0604020202020204" pitchFamily="34" charset="0"/>
                <a:ea typeface="Calibri" panose="020F0502020204030204" pitchFamily="34" charset="0"/>
                <a:cs typeface="Arial" panose="020B0604020202020204" pitchFamily="34" charset="0"/>
              </a:rPr>
              <a:t>requi</a:t>
            </a:r>
            <a:r>
              <a:rPr lang="it-IT" sz="2000" b="1" dirty="0" err="1">
                <a:solidFill>
                  <a:srgbClr val="DD462F"/>
                </a:solidFill>
                <a:latin typeface="Arial" panose="020B0604020202020204" pitchFamily="34" charset="0"/>
                <a:ea typeface="Calibri" panose="020F0502020204030204" pitchFamily="34" charset="0"/>
                <a:cs typeface="Arial" panose="020B0604020202020204" pitchFamily="34" charset="0"/>
              </a:rPr>
              <a:t>red</a:t>
            </a:r>
            <a:r>
              <a:rPr lang="it-IT" sz="2000" b="1" dirty="0">
                <a:solidFill>
                  <a:srgbClr val="DD462F"/>
                </a:solidFill>
                <a:latin typeface="Arial" panose="020B0604020202020204" pitchFamily="34" charset="0"/>
                <a:ea typeface="Calibri" panose="020F0502020204030204" pitchFamily="34" charset="0"/>
                <a:cs typeface="Arial" panose="020B0604020202020204" pitchFamily="34" charset="0"/>
              </a:rPr>
              <a:t>!</a:t>
            </a:r>
            <a:r>
              <a:rPr lang="it-IT" sz="2000" b="1" dirty="0">
                <a:solidFill>
                  <a:srgbClr val="DD462F"/>
                </a:solidFill>
                <a:latin typeface="Arial" panose="020B0604020202020204" pitchFamily="34" charset="0"/>
                <a:cs typeface="Arial" panose="020B0604020202020204" pitchFamily="34" charset="0"/>
              </a:rPr>
              <a:t> </a:t>
            </a:r>
          </a:p>
          <a:p>
            <a:pPr marL="457200" indent="-457200" algn="just">
              <a:buFontTx/>
              <a:buAutoNum type="arabicParenR"/>
            </a:pPr>
            <a:r>
              <a:rPr lang="it-IT" sz="2000" b="1" dirty="0" err="1">
                <a:solidFill>
                  <a:srgbClr val="DD462F"/>
                </a:solidFill>
                <a:latin typeface="Arial" panose="020B0604020202020204" pitchFamily="34" charset="0"/>
                <a:cs typeface="Arial" panose="020B0604020202020204" pitchFamily="34" charset="0"/>
              </a:rPr>
              <a:t>coordination</a:t>
            </a:r>
            <a:r>
              <a:rPr lang="it-IT" sz="2000" b="1" dirty="0">
                <a:solidFill>
                  <a:srgbClr val="DD462F"/>
                </a:solidFill>
                <a:latin typeface="Arial" panose="020B0604020202020204" pitchFamily="34" charset="0"/>
                <a:cs typeface="Arial" panose="020B0604020202020204" pitchFamily="34" charset="0"/>
              </a:rPr>
              <a:t> </a:t>
            </a:r>
            <a:r>
              <a:rPr lang="it-IT" sz="2000" b="1" dirty="0" err="1">
                <a:solidFill>
                  <a:srgbClr val="DD462F"/>
                </a:solidFill>
                <a:latin typeface="Arial" panose="020B0604020202020204" pitchFamily="34" charset="0"/>
                <a:cs typeface="Arial" panose="020B0604020202020204" pitchFamily="34" charset="0"/>
              </a:rPr>
              <a:t>among</a:t>
            </a:r>
            <a:r>
              <a:rPr lang="it-IT" sz="2000" b="1" dirty="0">
                <a:solidFill>
                  <a:srgbClr val="DD462F"/>
                </a:solidFill>
                <a:latin typeface="Arial" panose="020B0604020202020204" pitchFamily="34" charset="0"/>
                <a:cs typeface="Arial" panose="020B0604020202020204" pitchFamily="34" charset="0"/>
              </a:rPr>
              <a:t> plans and </a:t>
            </a:r>
            <a:r>
              <a:rPr lang="it-IT" sz="2000" b="1" dirty="0" err="1">
                <a:solidFill>
                  <a:srgbClr val="DD462F"/>
                </a:solidFill>
                <a:latin typeface="Arial" panose="020B0604020202020204" pitchFamily="34" charset="0"/>
                <a:cs typeface="Arial" panose="020B0604020202020204" pitchFamily="34" charset="0"/>
              </a:rPr>
              <a:t>citizen</a:t>
            </a:r>
            <a:r>
              <a:rPr lang="it-IT" sz="2000" b="1" dirty="0">
                <a:solidFill>
                  <a:srgbClr val="DD462F"/>
                </a:solidFill>
                <a:latin typeface="Arial" panose="020B0604020202020204" pitchFamily="34" charset="0"/>
                <a:cs typeface="Arial" panose="020B0604020202020204" pitchFamily="34" charset="0"/>
              </a:rPr>
              <a:t> </a:t>
            </a:r>
            <a:r>
              <a:rPr lang="it-IT" sz="2000" b="1" dirty="0" err="1">
                <a:solidFill>
                  <a:srgbClr val="DD462F"/>
                </a:solidFill>
                <a:latin typeface="Arial" panose="020B0604020202020204" pitchFamily="34" charset="0"/>
                <a:cs typeface="Arial" panose="020B0604020202020204" pitchFamily="34" charset="0"/>
              </a:rPr>
              <a:t>participation</a:t>
            </a:r>
            <a:r>
              <a:rPr lang="it-IT" sz="2000" b="1" dirty="0">
                <a:solidFill>
                  <a:srgbClr val="DD462F"/>
                </a:solidFill>
                <a:latin typeface="Arial" panose="020B0604020202020204" pitchFamily="34" charset="0"/>
                <a:cs typeface="Arial" panose="020B0604020202020204" pitchFamily="34" charset="0"/>
              </a:rPr>
              <a:t> are key!</a:t>
            </a:r>
          </a:p>
          <a:p>
            <a:pPr marL="457200" indent="-457200" algn="just">
              <a:buAutoNum type="arabicParenR"/>
            </a:pPr>
            <a:endParaRPr lang="it-IT" sz="2000" b="1" dirty="0">
              <a:solidFill>
                <a:srgbClr val="DD462F"/>
              </a:solidFill>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CBED933F-3C80-900C-3FA2-18AC0BF8A7A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256642" y="3087615"/>
            <a:ext cx="6138314" cy="3567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35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Segnaposto contenuto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43154" y="5983147"/>
            <a:ext cx="1613322" cy="6859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7" name="Immagine 16">
            <a:extLst>
              <a:ext uri="{FF2B5EF4-FFF2-40B4-BE49-F238E27FC236}">
                <a16:creationId xmlns:a16="http://schemas.microsoft.com/office/drawing/2014/main" id="{105153DD-D0DD-459D-A717-B74E4096AA4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58186" y="6011429"/>
            <a:ext cx="1944216" cy="629390"/>
          </a:xfrm>
          <a:prstGeom prst="rect">
            <a:avLst/>
          </a:prstGeom>
          <a:noFill/>
          <a:ln>
            <a:noFill/>
          </a:ln>
        </p:spPr>
      </p:pic>
      <p:sp>
        <p:nvSpPr>
          <p:cNvPr id="4" name="CasellaDiTesto 3">
            <a:extLst>
              <a:ext uri="{FF2B5EF4-FFF2-40B4-BE49-F238E27FC236}">
                <a16:creationId xmlns:a16="http://schemas.microsoft.com/office/drawing/2014/main" id="{7052EE12-EE07-51AA-15DF-F7F8638CDEEC}"/>
              </a:ext>
            </a:extLst>
          </p:cNvPr>
          <p:cNvSpPr txBox="1"/>
          <p:nvPr/>
        </p:nvSpPr>
        <p:spPr>
          <a:xfrm>
            <a:off x="319177" y="1193199"/>
            <a:ext cx="11662914" cy="523220"/>
          </a:xfrm>
          <a:prstGeom prst="rect">
            <a:avLst/>
          </a:prstGeom>
          <a:noFill/>
        </p:spPr>
        <p:txBody>
          <a:bodyPr wrap="square" rtlCol="0">
            <a:spAutoFit/>
          </a:bodyPr>
          <a:lstStyle/>
          <a:p>
            <a:r>
              <a:rPr lang="en-US" sz="2800" b="1" dirty="0">
                <a:solidFill>
                  <a:srgbClr val="C00000"/>
                </a:solidFill>
                <a:effectLst>
                  <a:outerShdw blurRad="38100" dist="38100" dir="2700000" algn="tl">
                    <a:srgbClr val="000000">
                      <a:alpha val="43137"/>
                    </a:srgbClr>
                  </a:outerShdw>
                </a:effectLst>
              </a:rPr>
              <a:t>Ideas that inspired the thesis work for the Master 21-22 in O.P.E.M.</a:t>
            </a:r>
            <a:endParaRPr lang="it-IT" sz="2800" b="1" dirty="0">
              <a:solidFill>
                <a:srgbClr val="C00000"/>
              </a:solidFill>
              <a:effectLst>
                <a:outerShdw blurRad="38100" dist="38100" dir="2700000" algn="tl">
                  <a:srgbClr val="000000">
                    <a:alpha val="43137"/>
                  </a:srgbClr>
                </a:outerShdw>
              </a:effectLst>
            </a:endParaRPr>
          </a:p>
        </p:txBody>
      </p:sp>
      <p:graphicFrame>
        <p:nvGraphicFramePr>
          <p:cNvPr id="2" name="Diagramma 1">
            <a:extLst>
              <a:ext uri="{FF2B5EF4-FFF2-40B4-BE49-F238E27FC236}">
                <a16:creationId xmlns:a16="http://schemas.microsoft.com/office/drawing/2014/main" id="{A97A062A-254B-FD2C-2B76-2BA057BFB346}"/>
              </a:ext>
            </a:extLst>
          </p:cNvPr>
          <p:cNvGraphicFramePr/>
          <p:nvPr>
            <p:extLst>
              <p:ext uri="{D42A27DB-BD31-4B8C-83A1-F6EECF244321}">
                <p14:modId xmlns:p14="http://schemas.microsoft.com/office/powerpoint/2010/main" val="3316930112"/>
              </p:ext>
            </p:extLst>
          </p:nvPr>
        </p:nvGraphicFramePr>
        <p:xfrm>
          <a:off x="1703512" y="1770707"/>
          <a:ext cx="8784976" cy="4260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asellaDiTesto 4">
            <a:extLst>
              <a:ext uri="{FF2B5EF4-FFF2-40B4-BE49-F238E27FC236}">
                <a16:creationId xmlns:a16="http://schemas.microsoft.com/office/drawing/2014/main" id="{E078A14B-E5D8-9033-CAD2-AC7D2763C571}"/>
              </a:ext>
            </a:extLst>
          </p:cNvPr>
          <p:cNvSpPr txBox="1"/>
          <p:nvPr/>
        </p:nvSpPr>
        <p:spPr>
          <a:xfrm>
            <a:off x="389598" y="6141458"/>
            <a:ext cx="9366878" cy="369332"/>
          </a:xfrm>
          <a:prstGeom prst="rect">
            <a:avLst/>
          </a:prstGeom>
          <a:noFill/>
        </p:spPr>
        <p:txBody>
          <a:bodyPr wrap="square">
            <a:spAutoFit/>
          </a:bodyPr>
          <a:lstStyle/>
          <a:p>
            <a:r>
              <a:rPr lang="en-US" sz="1800" i="1" dirty="0">
                <a:solidFill>
                  <a:srgbClr val="00B050"/>
                </a:solidFill>
              </a:rPr>
              <a:t>Master II level O.P.E.M. - Official of Prevention and Emergency Management</a:t>
            </a:r>
            <a:endParaRPr lang="it-IT" dirty="0"/>
          </a:p>
        </p:txBody>
      </p:sp>
      <p:pic>
        <p:nvPicPr>
          <p:cNvPr id="6" name="Immagine 5">
            <a:extLst>
              <a:ext uri="{FF2B5EF4-FFF2-40B4-BE49-F238E27FC236}">
                <a16:creationId xmlns:a16="http://schemas.microsoft.com/office/drawing/2014/main" id="{49B6ECF4-1C2C-8C9B-AFB3-6C3379FCB7A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19897" y="60326"/>
            <a:ext cx="6743762" cy="9292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4A70CB2-9F53-4D5F-D697-F36DB2611AE2}"/>
              </a:ext>
            </a:extLst>
          </p:cNvPr>
          <p:cNvSpPr txBox="1"/>
          <p:nvPr/>
        </p:nvSpPr>
        <p:spPr>
          <a:xfrm>
            <a:off x="521208" y="1397479"/>
            <a:ext cx="11296981" cy="5293757"/>
          </a:xfrm>
          <a:prstGeom prst="rect">
            <a:avLst/>
          </a:prstGeom>
          <a:noFill/>
        </p:spPr>
        <p:txBody>
          <a:bodyPr wrap="square" rtlCol="0">
            <a:spAutoFit/>
          </a:bodyPr>
          <a:lstStyle/>
          <a:p>
            <a:r>
              <a:rPr lang="en-US" sz="2000" b="1" dirty="0"/>
              <a:t>Umbria Region civil protection «</a:t>
            </a:r>
            <a:r>
              <a:rPr lang="en-US" sz="2000" b="1" dirty="0" err="1"/>
              <a:t>multirisk</a:t>
            </a:r>
            <a:r>
              <a:rPr lang="en-US" sz="2000" b="1" dirty="0"/>
              <a:t>» study, 2013 </a:t>
            </a:r>
          </a:p>
          <a:p>
            <a:r>
              <a:rPr lang="en-US" b="1" i="1" dirty="0"/>
              <a:t>(DOXA, thanks to POR-FESR 2007-2013 EU funds):</a:t>
            </a:r>
          </a:p>
          <a:p>
            <a:endParaRPr lang="en-US" sz="2000" dirty="0"/>
          </a:p>
          <a:p>
            <a:r>
              <a:rPr lang="en-US" sz="2000" dirty="0"/>
              <a:t>Talks and interviews for homogeneous focus groups among local administrators, civil protection technicians and volunteers, citizens of various ages and cultural backgrounds.</a:t>
            </a:r>
          </a:p>
          <a:p>
            <a:endParaRPr lang="en-US" sz="2000" dirty="0"/>
          </a:p>
          <a:p>
            <a:r>
              <a:rPr lang="en-US" sz="2000" dirty="0"/>
              <a:t>Qualitative (psycholinguistic modules) approach in a specific but significant regional area.</a:t>
            </a:r>
          </a:p>
          <a:p>
            <a:endParaRPr lang="en-US" sz="2000" dirty="0"/>
          </a:p>
          <a:p>
            <a:r>
              <a:rPr lang="en-US" sz="2000" dirty="0"/>
              <a:t>Themes:</a:t>
            </a:r>
          </a:p>
          <a:p>
            <a:pPr marL="285750" indent="-285750">
              <a:buFont typeface="Arial" panose="020B0604020202020204" pitchFamily="34" charset="0"/>
              <a:buChar char="•"/>
            </a:pPr>
            <a:r>
              <a:rPr lang="en-US" sz="2000" dirty="0"/>
              <a:t>Perception of the risks looming over the territory of residence and concerns about their effects;</a:t>
            </a:r>
          </a:p>
          <a:p>
            <a:pPr marL="285750" indent="-285750">
              <a:buFont typeface="Arial" panose="020B0604020202020204" pitchFamily="34" charset="0"/>
              <a:buChar char="•"/>
            </a:pPr>
            <a:r>
              <a:rPr lang="en-US" sz="2000" dirty="0"/>
              <a:t>Perception of the role and functions of civil and citizen protection;</a:t>
            </a:r>
          </a:p>
          <a:p>
            <a:pPr marL="285750" indent="-285750">
              <a:buFont typeface="Arial" panose="020B0604020202020204" pitchFamily="34" charset="0"/>
              <a:buChar char="•"/>
            </a:pPr>
            <a:r>
              <a:rPr lang="en-US" sz="2000" dirty="0"/>
              <a:t>Perception of the role of civil protection volunteers;</a:t>
            </a:r>
          </a:p>
          <a:p>
            <a:pPr marL="285750" indent="-285750">
              <a:buFont typeface="Arial" panose="020B0604020202020204" pitchFamily="34" charset="0"/>
              <a:buChar char="•"/>
            </a:pPr>
            <a:r>
              <a:rPr lang="en-US" sz="2000" dirty="0"/>
              <a:t>Perception of the proximity of the local, regional and national civil protection system;</a:t>
            </a:r>
          </a:p>
          <a:p>
            <a:pPr marL="285750" indent="-285750">
              <a:buFont typeface="Arial" panose="020B0604020202020204" pitchFamily="34" charset="0"/>
              <a:buChar char="•"/>
            </a:pPr>
            <a:r>
              <a:rPr lang="en-US" sz="2000" dirty="0"/>
              <a:t>Perception of the Municipal Civil Protection Plan and what to do before, during and after a flood, earthquake, forest fires, </a:t>
            </a:r>
            <a:r>
              <a:rPr lang="en-US" sz="2000" dirty="0" err="1"/>
              <a:t>etc</a:t>
            </a:r>
            <a:r>
              <a:rPr lang="en-US" sz="2000" dirty="0"/>
              <a:t>;</a:t>
            </a:r>
          </a:p>
          <a:p>
            <a:pPr marL="285750" indent="-285750">
              <a:buFont typeface="Arial" panose="020B0604020202020204" pitchFamily="34" charset="0"/>
              <a:buChar char="•"/>
            </a:pPr>
            <a:r>
              <a:rPr lang="en-US" sz="2000" dirty="0"/>
              <a:t>Perception of the critical points and strengths of the system, priority of structural and non-structural interventions to mitigate the effects of risks for the future.</a:t>
            </a:r>
            <a:endParaRPr lang="it-IT" sz="2000" dirty="0"/>
          </a:p>
        </p:txBody>
      </p:sp>
      <p:sp>
        <p:nvSpPr>
          <p:cNvPr id="5" name="Titolo 4">
            <a:extLst>
              <a:ext uri="{FF2B5EF4-FFF2-40B4-BE49-F238E27FC236}">
                <a16:creationId xmlns:a16="http://schemas.microsoft.com/office/drawing/2014/main" id="{B8536924-8BDE-9256-60C5-6AEF60982925}"/>
              </a:ext>
            </a:extLst>
          </p:cNvPr>
          <p:cNvSpPr>
            <a:spLocks noGrp="1"/>
          </p:cNvSpPr>
          <p:nvPr>
            <p:ph type="title"/>
          </p:nvPr>
        </p:nvSpPr>
        <p:spPr>
          <a:xfrm>
            <a:off x="521207" y="448056"/>
            <a:ext cx="10598241" cy="640080"/>
          </a:xfrm>
          <a:noFill/>
          <a:ln>
            <a:noFill/>
          </a:ln>
        </p:spPr>
        <p:style>
          <a:lnRef idx="0">
            <a:scrgbClr r="0" g="0" b="0"/>
          </a:lnRef>
          <a:fillRef idx="0">
            <a:scrgbClr r="0" g="0" b="0"/>
          </a:fillRef>
          <a:effectRef idx="0">
            <a:scrgbClr r="0" g="0" b="0"/>
          </a:effectRef>
          <a:fontRef idx="minor"/>
        </p:style>
        <p:txBody>
          <a:bodyPr lIns="90000" tIns="45000" rIns="90000" bIns="45000">
            <a:normAutofit fontScale="90000"/>
          </a:bodyPr>
          <a:lstStyle/>
          <a:p>
            <a:r>
              <a:rPr lang="it-IT" sz="4000" b="1" spc="-1" dirty="0">
                <a:solidFill>
                  <a:srgbClr val="C00000"/>
                </a:solidFill>
                <a:latin typeface="Calibri"/>
                <a:ea typeface="MS PGothic"/>
              </a:rPr>
              <a:t>R</a:t>
            </a:r>
            <a:r>
              <a:rPr lang="it-IT" sz="4000" b="1" spc="-1" dirty="0">
                <a:solidFill>
                  <a:srgbClr val="C00000"/>
                </a:solidFill>
                <a:latin typeface="Calibri"/>
                <a:ea typeface="MS PGothic"/>
                <a:cs typeface="+mn-cs"/>
              </a:rPr>
              <a:t>isk </a:t>
            </a:r>
            <a:r>
              <a:rPr lang="it-IT" sz="4000" b="1" spc="-1" dirty="0" err="1">
                <a:solidFill>
                  <a:srgbClr val="C00000"/>
                </a:solidFill>
                <a:latin typeface="Calibri"/>
                <a:ea typeface="MS PGothic"/>
                <a:cs typeface="+mn-cs"/>
              </a:rPr>
              <a:t>Perception</a:t>
            </a:r>
            <a:r>
              <a:rPr lang="it-IT" sz="4000" b="1" spc="-1" dirty="0">
                <a:solidFill>
                  <a:srgbClr val="C00000"/>
                </a:solidFill>
                <a:latin typeface="Calibri"/>
                <a:ea typeface="MS PGothic"/>
                <a:cs typeface="+mn-cs"/>
              </a:rPr>
              <a:t>: Umbria Regione </a:t>
            </a:r>
            <a:r>
              <a:rPr lang="it-IT" sz="4000" b="1" spc="-1" dirty="0" err="1">
                <a:solidFill>
                  <a:srgbClr val="C00000"/>
                </a:solidFill>
                <a:latin typeface="Calibri"/>
                <a:ea typeface="MS PGothic"/>
                <a:cs typeface="+mn-cs"/>
              </a:rPr>
              <a:t>example</a:t>
            </a:r>
            <a:r>
              <a:rPr lang="it-IT" sz="4000" b="1" spc="-1" dirty="0">
                <a:solidFill>
                  <a:srgbClr val="C00000"/>
                </a:solidFill>
                <a:latin typeface="Calibri"/>
                <a:ea typeface="MS PGothic"/>
                <a:cs typeface="+mn-cs"/>
              </a:rPr>
              <a:t>, 2013</a:t>
            </a:r>
          </a:p>
        </p:txBody>
      </p:sp>
    </p:spTree>
    <p:extLst>
      <p:ext uri="{BB962C8B-B14F-4D97-AF65-F5344CB8AC3E}">
        <p14:creationId xmlns:p14="http://schemas.microsoft.com/office/powerpoint/2010/main" val="108623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Diagramma 1">
            <a:extLst>
              <a:ext uri="{FF2B5EF4-FFF2-40B4-BE49-F238E27FC236}">
                <a16:creationId xmlns:a16="http://schemas.microsoft.com/office/drawing/2014/main" id="{89D42C5B-702B-4901-9461-7622AA4ED972}"/>
              </a:ext>
            </a:extLst>
          </p:cNvPr>
          <p:cNvPicPr>
            <a:picLocks noChangeArrowheads="1"/>
          </p:cNvPicPr>
          <p:nvPr/>
        </p:nvPicPr>
        <p:blipFill>
          <a:blip r:embed="rId3" cstate="email">
            <a:extLst>
              <a:ext uri="{28A0092B-C50C-407E-A947-70E740481C1C}">
                <a14:useLocalDpi xmlns:a14="http://schemas.microsoft.com/office/drawing/2010/main"/>
              </a:ext>
            </a:extLst>
          </a:blip>
          <a:srcRect t="-378" b="-728"/>
          <a:stretch>
            <a:fillRect/>
          </a:stretch>
        </p:blipFill>
        <p:spPr bwMode="auto">
          <a:xfrm>
            <a:off x="8449694" y="379412"/>
            <a:ext cx="3572221" cy="165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CasellaDiTesto 7">
            <a:extLst>
              <a:ext uri="{FF2B5EF4-FFF2-40B4-BE49-F238E27FC236}">
                <a16:creationId xmlns:a16="http://schemas.microsoft.com/office/drawing/2014/main" id="{6AB2B8EF-5638-4982-94E2-5F504B08CF0C}"/>
              </a:ext>
            </a:extLst>
          </p:cNvPr>
          <p:cNvSpPr txBox="1">
            <a:spLocks noChangeArrowheads="1"/>
          </p:cNvSpPr>
          <p:nvPr/>
        </p:nvSpPr>
        <p:spPr bwMode="auto">
          <a:xfrm>
            <a:off x="2193925" y="6186488"/>
            <a:ext cx="22494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it-IT" altLang="it-IT" sz="1300" b="1">
                <a:solidFill>
                  <a:schemeClr val="bg1"/>
                </a:solidFill>
              </a:rPr>
              <a:t>D.G.R. 376 del 07/04/2014</a:t>
            </a:r>
          </a:p>
        </p:txBody>
      </p:sp>
      <p:sp>
        <p:nvSpPr>
          <p:cNvPr id="10" name="Titolo 1">
            <a:extLst>
              <a:ext uri="{FF2B5EF4-FFF2-40B4-BE49-F238E27FC236}">
                <a16:creationId xmlns:a16="http://schemas.microsoft.com/office/drawing/2014/main" id="{0B21C850-68A5-C15E-22C5-C4816D5E896F}"/>
              </a:ext>
            </a:extLst>
          </p:cNvPr>
          <p:cNvSpPr txBox="1">
            <a:spLocks/>
          </p:cNvSpPr>
          <p:nvPr/>
        </p:nvSpPr>
        <p:spPr>
          <a:xfrm>
            <a:off x="170084" y="379412"/>
            <a:ext cx="11754996" cy="9630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3600" b="1" dirty="0">
                <a:solidFill>
                  <a:srgbClr val="C00000"/>
                </a:solidFill>
                <a:latin typeface="Arial" panose="020B0604020202020204" pitchFamily="34" charset="0"/>
                <a:cs typeface="Arial" panose="020B0604020202020204" pitchFamily="34" charset="0"/>
              </a:rPr>
              <a:t>Umbria </a:t>
            </a:r>
            <a:r>
              <a:rPr lang="it-IT" sz="3600" b="1" dirty="0" err="1">
                <a:solidFill>
                  <a:srgbClr val="C00000"/>
                </a:solidFill>
                <a:latin typeface="Arial" panose="020B0604020202020204" pitchFamily="34" charset="0"/>
                <a:cs typeface="Arial" panose="020B0604020202020204" pitchFamily="34" charset="0"/>
              </a:rPr>
              <a:t>Region</a:t>
            </a:r>
            <a:r>
              <a:rPr lang="it-IT" sz="3600" b="1" dirty="0">
                <a:solidFill>
                  <a:srgbClr val="C00000"/>
                </a:solidFill>
                <a:latin typeface="Arial" panose="020B0604020202020204" pitchFamily="34" charset="0"/>
                <a:cs typeface="Arial" panose="020B0604020202020204" pitchFamily="34" charset="0"/>
              </a:rPr>
              <a:t> C.P. plan</a:t>
            </a:r>
            <a:endParaRPr lang="it-IT" sz="2000" i="1" dirty="0">
              <a:solidFill>
                <a:srgbClr val="C00000"/>
              </a:solidFill>
              <a:highlight>
                <a:srgbClr val="FFFF00"/>
              </a:highlight>
              <a:latin typeface="Arial" panose="020B0604020202020204" pitchFamily="34" charset="0"/>
              <a:cs typeface="Arial" panose="020B0604020202020204" pitchFamily="34" charset="0"/>
            </a:endParaRPr>
          </a:p>
        </p:txBody>
      </p:sp>
      <p:pic>
        <p:nvPicPr>
          <p:cNvPr id="11" name="Picture 2">
            <a:extLst>
              <a:ext uri="{FF2B5EF4-FFF2-40B4-BE49-F238E27FC236}">
                <a16:creationId xmlns:a16="http://schemas.microsoft.com/office/drawing/2014/main" id="{974A67BB-BF19-868A-6EFC-9933F29297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0021" y="1117600"/>
            <a:ext cx="3459162" cy="52149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CasellaDiTesto 10">
            <a:extLst>
              <a:ext uri="{FF2B5EF4-FFF2-40B4-BE49-F238E27FC236}">
                <a16:creationId xmlns:a16="http://schemas.microsoft.com/office/drawing/2014/main" id="{B6FE7044-4C16-2234-2BC0-6C36C3F25EEB}"/>
              </a:ext>
            </a:extLst>
          </p:cNvPr>
          <p:cNvSpPr txBox="1">
            <a:spLocks noChangeArrowheads="1"/>
          </p:cNvSpPr>
          <p:nvPr/>
        </p:nvSpPr>
        <p:spPr bwMode="auto">
          <a:xfrm>
            <a:off x="307344" y="6429376"/>
            <a:ext cx="48577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it-IT" altLang="it-IT" sz="1800" b="1" i="1" dirty="0" err="1">
                <a:solidFill>
                  <a:schemeClr val="tx2"/>
                </a:solidFill>
              </a:rPr>
              <a:t>Approved</a:t>
            </a:r>
            <a:r>
              <a:rPr lang="it-IT" altLang="it-IT" sz="1800" b="1" i="1" dirty="0">
                <a:solidFill>
                  <a:schemeClr val="tx2"/>
                </a:solidFill>
              </a:rPr>
              <a:t> with D.G.R. n.376/2014</a:t>
            </a:r>
          </a:p>
        </p:txBody>
      </p:sp>
      <p:pic>
        <p:nvPicPr>
          <p:cNvPr id="13" name="Picture 3">
            <a:extLst>
              <a:ext uri="{FF2B5EF4-FFF2-40B4-BE49-F238E27FC236}">
                <a16:creationId xmlns:a16="http://schemas.microsoft.com/office/drawing/2014/main" id="{CA8CCD55-6D0A-B8DC-B42E-B6BA2F00438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52307" y="1195388"/>
            <a:ext cx="2871787" cy="45450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2E12953-BDDB-AAD4-3726-9C9F0A8E270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12645" y="1837782"/>
            <a:ext cx="2795587" cy="45323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5">
            <a:extLst>
              <a:ext uri="{FF2B5EF4-FFF2-40B4-BE49-F238E27FC236}">
                <a16:creationId xmlns:a16="http://schemas.microsoft.com/office/drawing/2014/main" id="{DFFB63F7-127F-6FA0-AC57-BC4117893D4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549748" y="2744035"/>
            <a:ext cx="2590800" cy="40195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7" name="Immagine 11">
            <a:extLst>
              <a:ext uri="{FF2B5EF4-FFF2-40B4-BE49-F238E27FC236}">
                <a16:creationId xmlns:a16="http://schemas.microsoft.com/office/drawing/2014/main" id="{578C7B64-69E4-932A-2C01-31BA06DC4B8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93312" y="4050423"/>
            <a:ext cx="3572220" cy="2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5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0084" y="1249366"/>
            <a:ext cx="3960440" cy="5297088"/>
          </a:xfrm>
          <a:prstGeom prst="rect">
            <a:avLst/>
          </a:prstGeom>
          <a:noFill/>
          <a:ln w="9525">
            <a:solidFill>
              <a:schemeClr val="accent1"/>
            </a:solidFill>
            <a:miter lim="800000"/>
            <a:headEnd/>
            <a:tailEnd/>
          </a:ln>
        </p:spPr>
      </p:pic>
      <p:pic>
        <p:nvPicPr>
          <p:cNvPr id="242693"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95010" y="1305622"/>
            <a:ext cx="3726414" cy="5184576"/>
          </a:xfrm>
          <a:prstGeom prst="rect">
            <a:avLst/>
          </a:prstGeom>
          <a:noFill/>
          <a:ln w="9525">
            <a:solidFill>
              <a:schemeClr val="accent1"/>
            </a:solidFill>
            <a:miter lim="800000"/>
            <a:headEnd/>
            <a:tailEnd/>
          </a:ln>
        </p:spPr>
      </p:pic>
      <p:pic>
        <p:nvPicPr>
          <p:cNvPr id="242694"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0201" y="1965432"/>
            <a:ext cx="4265906" cy="4824536"/>
          </a:xfrm>
          <a:prstGeom prst="rect">
            <a:avLst/>
          </a:prstGeom>
          <a:noFill/>
          <a:ln w="9525">
            <a:solidFill>
              <a:schemeClr val="accent1"/>
            </a:solidFill>
            <a:miter lim="800000"/>
            <a:headEnd/>
            <a:tailEnd/>
          </a:ln>
        </p:spPr>
      </p:pic>
      <p:pic>
        <p:nvPicPr>
          <p:cNvPr id="242691"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15558" y="562708"/>
            <a:ext cx="3976442" cy="5112568"/>
          </a:xfrm>
          <a:prstGeom prst="rect">
            <a:avLst/>
          </a:prstGeom>
          <a:noFill/>
          <a:ln w="9525">
            <a:solidFill>
              <a:schemeClr val="accent1"/>
            </a:solidFill>
            <a:miter lim="800000"/>
            <a:headEnd/>
            <a:tailEnd/>
          </a:ln>
        </p:spPr>
      </p:pic>
      <p:sp>
        <p:nvSpPr>
          <p:cNvPr id="7" name="Titolo 1">
            <a:extLst>
              <a:ext uri="{FF2B5EF4-FFF2-40B4-BE49-F238E27FC236}">
                <a16:creationId xmlns:a16="http://schemas.microsoft.com/office/drawing/2014/main" id="{81587B2C-E87A-09CE-BEF3-EA132B752F32}"/>
              </a:ext>
            </a:extLst>
          </p:cNvPr>
          <p:cNvSpPr txBox="1">
            <a:spLocks/>
          </p:cNvSpPr>
          <p:nvPr/>
        </p:nvSpPr>
        <p:spPr>
          <a:xfrm>
            <a:off x="170084" y="379412"/>
            <a:ext cx="11754996" cy="9630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3600" b="1" dirty="0">
                <a:solidFill>
                  <a:srgbClr val="C00000"/>
                </a:solidFill>
                <a:latin typeface="Arial" panose="020B0604020202020204" pitchFamily="34" charset="0"/>
                <a:cs typeface="Arial" panose="020B0604020202020204" pitchFamily="34" charset="0"/>
              </a:rPr>
              <a:t>Umbria </a:t>
            </a:r>
            <a:r>
              <a:rPr lang="it-IT" sz="3600" b="1" dirty="0" err="1">
                <a:solidFill>
                  <a:srgbClr val="C00000"/>
                </a:solidFill>
                <a:latin typeface="Arial" panose="020B0604020202020204" pitchFamily="34" charset="0"/>
                <a:cs typeface="Arial" panose="020B0604020202020204" pitchFamily="34" charset="0"/>
              </a:rPr>
              <a:t>Region</a:t>
            </a:r>
            <a:r>
              <a:rPr lang="it-IT" sz="3600" b="1" dirty="0">
                <a:solidFill>
                  <a:srgbClr val="C00000"/>
                </a:solidFill>
                <a:latin typeface="Arial" panose="020B0604020202020204" pitchFamily="34" charset="0"/>
                <a:cs typeface="Arial" panose="020B0604020202020204" pitchFamily="34" charset="0"/>
              </a:rPr>
              <a:t> C.P. plan</a:t>
            </a:r>
            <a:endParaRPr lang="it-IT" sz="2000" i="1" dirty="0">
              <a:solidFill>
                <a:srgbClr val="C0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56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EC81F35-B528-4922-AFA5-45E1C15130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3842" y="21044"/>
            <a:ext cx="5876021" cy="6752270"/>
          </a:xfrm>
          <a:prstGeom prst="rect">
            <a:avLst/>
          </a:prstGeom>
        </p:spPr>
      </p:pic>
      <p:pic>
        <p:nvPicPr>
          <p:cNvPr id="5" name="Immagine 4">
            <a:extLst>
              <a:ext uri="{FF2B5EF4-FFF2-40B4-BE49-F238E27FC236}">
                <a16:creationId xmlns:a16="http://schemas.microsoft.com/office/drawing/2014/main" id="{718736FB-989A-43E7-AEAA-89E83530C6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0168" y="4763539"/>
            <a:ext cx="4635832" cy="2009775"/>
          </a:xfrm>
          <a:prstGeom prst="rect">
            <a:avLst/>
          </a:prstGeom>
        </p:spPr>
      </p:pic>
      <p:pic>
        <p:nvPicPr>
          <p:cNvPr id="6" name="Immagine 5">
            <a:extLst>
              <a:ext uri="{FF2B5EF4-FFF2-40B4-BE49-F238E27FC236}">
                <a16:creationId xmlns:a16="http://schemas.microsoft.com/office/drawing/2014/main" id="{A50B369F-C12E-4D63-9E16-99B23DC197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90510" y="1968461"/>
            <a:ext cx="4635832" cy="2795078"/>
          </a:xfrm>
          <a:prstGeom prst="rect">
            <a:avLst/>
          </a:prstGeom>
        </p:spPr>
      </p:pic>
      <p:sp>
        <p:nvSpPr>
          <p:cNvPr id="7" name="CasellaDiTesto 6">
            <a:extLst>
              <a:ext uri="{FF2B5EF4-FFF2-40B4-BE49-F238E27FC236}">
                <a16:creationId xmlns:a16="http://schemas.microsoft.com/office/drawing/2014/main" id="{F6950D25-860D-460D-AB89-6B7B36A0D0DF}"/>
              </a:ext>
            </a:extLst>
          </p:cNvPr>
          <p:cNvSpPr txBox="1"/>
          <p:nvPr/>
        </p:nvSpPr>
        <p:spPr>
          <a:xfrm>
            <a:off x="290510" y="1623869"/>
            <a:ext cx="3824290" cy="369332"/>
          </a:xfrm>
          <a:prstGeom prst="rect">
            <a:avLst/>
          </a:prstGeom>
          <a:noFill/>
        </p:spPr>
        <p:txBody>
          <a:bodyPr wrap="square" rtlCol="0">
            <a:spAutoFit/>
          </a:bodyPr>
          <a:lstStyle/>
          <a:p>
            <a:r>
              <a:rPr lang="it-IT" b="1" i="1" dirty="0"/>
              <a:t>2020: Covid-19 </a:t>
            </a:r>
            <a:r>
              <a:rPr lang="it-IT" b="1" i="1" dirty="0" err="1"/>
              <a:t>emergency</a:t>
            </a:r>
            <a:endParaRPr lang="it-IT" b="1" i="1" dirty="0"/>
          </a:p>
        </p:txBody>
      </p:sp>
      <p:sp>
        <p:nvSpPr>
          <p:cNvPr id="8" name="Titolo 1">
            <a:extLst>
              <a:ext uri="{FF2B5EF4-FFF2-40B4-BE49-F238E27FC236}">
                <a16:creationId xmlns:a16="http://schemas.microsoft.com/office/drawing/2014/main" id="{D4F82368-DBF0-8243-6BF2-08182A8DA413}"/>
              </a:ext>
            </a:extLst>
          </p:cNvPr>
          <p:cNvSpPr txBox="1">
            <a:spLocks/>
          </p:cNvSpPr>
          <p:nvPr/>
        </p:nvSpPr>
        <p:spPr>
          <a:xfrm>
            <a:off x="170084" y="379412"/>
            <a:ext cx="6279796" cy="9630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3600" b="1" dirty="0">
                <a:solidFill>
                  <a:srgbClr val="C00000"/>
                </a:solidFill>
                <a:latin typeface="Arial" panose="020B0604020202020204" pitchFamily="34" charset="0"/>
                <a:cs typeface="Arial" panose="020B0604020202020204" pitchFamily="34" charset="0"/>
              </a:rPr>
              <a:t>Umbria </a:t>
            </a:r>
            <a:r>
              <a:rPr lang="it-IT" sz="3600" b="1" dirty="0" err="1">
                <a:solidFill>
                  <a:srgbClr val="C00000"/>
                </a:solidFill>
                <a:latin typeface="Arial" panose="020B0604020202020204" pitchFamily="34" charset="0"/>
                <a:cs typeface="Arial" panose="020B0604020202020204" pitchFamily="34" charset="0"/>
              </a:rPr>
              <a:t>Region</a:t>
            </a:r>
            <a:r>
              <a:rPr lang="it-IT" sz="3600" b="1" dirty="0">
                <a:solidFill>
                  <a:srgbClr val="C00000"/>
                </a:solidFill>
                <a:latin typeface="Arial" panose="020B0604020202020204" pitchFamily="34" charset="0"/>
                <a:cs typeface="Arial" panose="020B0604020202020204" pitchFamily="34" charset="0"/>
              </a:rPr>
              <a:t> C.P. plan</a:t>
            </a:r>
          </a:p>
          <a:p>
            <a:pPr algn="l"/>
            <a:r>
              <a:rPr lang="it-IT" sz="2400" i="1" dirty="0">
                <a:solidFill>
                  <a:srgbClr val="FF0000"/>
                </a:solidFill>
                <a:latin typeface="Arial" panose="020B0604020202020204" pitchFamily="34" charset="0"/>
                <a:cs typeface="Arial" panose="020B0604020202020204" pitchFamily="34" charset="0"/>
              </a:rPr>
              <a:t>(update in progress after Covid-19)</a:t>
            </a:r>
          </a:p>
        </p:txBody>
      </p:sp>
    </p:spTree>
    <p:extLst>
      <p:ext uri="{BB962C8B-B14F-4D97-AF65-F5344CB8AC3E}">
        <p14:creationId xmlns:p14="http://schemas.microsoft.com/office/powerpoint/2010/main" val="41853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C60010C-1D48-4DB9-9E73-27A6169C874B}"/>
              </a:ext>
            </a:extLst>
          </p:cNvPr>
          <p:cNvSpPr>
            <a:spLocks noGrp="1"/>
          </p:cNvSpPr>
          <p:nvPr>
            <p:ph type="sldNum" sz="quarter" idx="12"/>
          </p:nvPr>
        </p:nvSpPr>
        <p:spPr/>
        <p:txBody>
          <a:bodyPr/>
          <a:lstStyle/>
          <a:p>
            <a:fld id="{94E2938D-5669-4F8C-ABF1-EE2B56855223}" type="slidenum">
              <a:rPr lang="it-IT" smtClean="0"/>
              <a:pPr/>
              <a:t>24</a:t>
            </a:fld>
            <a:endParaRPr lang="it-IT"/>
          </a:p>
        </p:txBody>
      </p:sp>
      <p:pic>
        <p:nvPicPr>
          <p:cNvPr id="5" name="Immagine 4">
            <a:extLst>
              <a:ext uri="{FF2B5EF4-FFF2-40B4-BE49-F238E27FC236}">
                <a16:creationId xmlns:a16="http://schemas.microsoft.com/office/drawing/2014/main" id="{AA497FF5-C221-4F62-8A65-CFAF715798A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1053157" y="-59997"/>
            <a:ext cx="4083212" cy="5925679"/>
          </a:xfrm>
          <a:prstGeom prst="rect">
            <a:avLst/>
          </a:prstGeom>
        </p:spPr>
      </p:pic>
      <p:sp>
        <p:nvSpPr>
          <p:cNvPr id="6" name="Titolo 1">
            <a:extLst>
              <a:ext uri="{FF2B5EF4-FFF2-40B4-BE49-F238E27FC236}">
                <a16:creationId xmlns:a16="http://schemas.microsoft.com/office/drawing/2014/main" id="{D52B6EA3-92D7-48D8-155F-D6E05E5D9136}"/>
              </a:ext>
            </a:extLst>
          </p:cNvPr>
          <p:cNvSpPr txBox="1">
            <a:spLocks/>
          </p:cNvSpPr>
          <p:nvPr/>
        </p:nvSpPr>
        <p:spPr>
          <a:xfrm>
            <a:off x="153578" y="356476"/>
            <a:ext cx="11808050" cy="1470025"/>
          </a:xfrm>
          <a:prstGeom prst="rect">
            <a:avLst/>
          </a:prstGeom>
        </p:spPr>
        <p:txBody>
          <a:bodyPr>
            <a:noAutofit/>
          </a:bodyPr>
          <a:lstStyle/>
          <a:p>
            <a:pPr>
              <a:spcBef>
                <a:spcPct val="0"/>
              </a:spcBef>
              <a:defRPr/>
            </a:pPr>
            <a:r>
              <a:rPr lang="it-IT" sz="3200" b="1" dirty="0" err="1">
                <a:solidFill>
                  <a:srgbClr val="C00000"/>
                </a:solidFill>
                <a:effectLst>
                  <a:outerShdw blurRad="38100" dist="38100" dir="2700000" algn="tl">
                    <a:srgbClr val="000000">
                      <a:alpha val="43137"/>
                    </a:srgbClr>
                  </a:outerShdw>
                </a:effectLst>
                <a:ea typeface="+mj-ea"/>
              </a:rPr>
              <a:t>Regional</a:t>
            </a:r>
            <a:r>
              <a:rPr lang="it-IT" sz="3200" b="1" dirty="0">
                <a:solidFill>
                  <a:srgbClr val="C00000"/>
                </a:solidFill>
                <a:effectLst>
                  <a:outerShdw blurRad="38100" dist="38100" dir="2700000" algn="tl">
                    <a:srgbClr val="000000">
                      <a:alpha val="43137"/>
                    </a:srgbClr>
                  </a:outerShdw>
                </a:effectLst>
                <a:ea typeface="+mj-ea"/>
              </a:rPr>
              <a:t> Guidelines for </a:t>
            </a:r>
            <a:r>
              <a:rPr lang="it-IT" sz="3200" b="1" dirty="0" err="1">
                <a:solidFill>
                  <a:srgbClr val="C00000"/>
                </a:solidFill>
                <a:effectLst>
                  <a:outerShdw blurRad="38100" dist="38100" dir="2700000" algn="tl">
                    <a:srgbClr val="000000">
                      <a:alpha val="43137"/>
                    </a:srgbClr>
                  </a:outerShdw>
                </a:effectLst>
                <a:ea typeface="+mj-ea"/>
              </a:rPr>
              <a:t>Municipal</a:t>
            </a:r>
            <a:r>
              <a:rPr lang="it-IT" sz="3200" b="1" dirty="0">
                <a:solidFill>
                  <a:srgbClr val="C00000"/>
                </a:solidFill>
                <a:effectLst>
                  <a:outerShdw blurRad="38100" dist="38100" dir="2700000" algn="tl">
                    <a:srgbClr val="000000">
                      <a:alpha val="43137"/>
                    </a:srgbClr>
                  </a:outerShdw>
                </a:effectLst>
                <a:ea typeface="+mj-ea"/>
              </a:rPr>
              <a:t> C.P. plans</a:t>
            </a:r>
            <a:endParaRPr lang="it-IT" altLang="it-IT" sz="3200" b="1" dirty="0">
              <a:solidFill>
                <a:srgbClr val="C00000"/>
              </a:solidFill>
              <a:effectLst>
                <a:outerShdw blurRad="38100" dist="38100" dir="2700000" algn="tl">
                  <a:srgbClr val="000000">
                    <a:alpha val="43137"/>
                  </a:srgbClr>
                </a:outerShdw>
              </a:effectLst>
              <a:ea typeface="+mj-ea"/>
            </a:endParaRPr>
          </a:p>
        </p:txBody>
      </p:sp>
      <p:pic>
        <p:nvPicPr>
          <p:cNvPr id="7" name="Immagine 2">
            <a:extLst>
              <a:ext uri="{FF2B5EF4-FFF2-40B4-BE49-F238E27FC236}">
                <a16:creationId xmlns:a16="http://schemas.microsoft.com/office/drawing/2014/main" id="{593738F9-9616-1719-663D-85E2ABB8C5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34399" y="2363176"/>
            <a:ext cx="5976714" cy="449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ccia curva 7">
            <a:extLst>
              <a:ext uri="{FF2B5EF4-FFF2-40B4-BE49-F238E27FC236}">
                <a16:creationId xmlns:a16="http://schemas.microsoft.com/office/drawing/2014/main" id="{640FBB5D-2239-470D-78FD-D68477D3AB5F}"/>
              </a:ext>
            </a:extLst>
          </p:cNvPr>
          <p:cNvSpPr/>
          <p:nvPr/>
        </p:nvSpPr>
        <p:spPr>
          <a:xfrm rot="5400000">
            <a:off x="6857447" y="529227"/>
            <a:ext cx="482673" cy="1607196"/>
          </a:xfrm>
          <a:prstGeom prst="bentArrow">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9" name="CasellaDiTesto 8">
            <a:extLst>
              <a:ext uri="{FF2B5EF4-FFF2-40B4-BE49-F238E27FC236}">
                <a16:creationId xmlns:a16="http://schemas.microsoft.com/office/drawing/2014/main" id="{5A101806-D1DA-ED48-31F1-43B4738DDE42}"/>
              </a:ext>
            </a:extLst>
          </p:cNvPr>
          <p:cNvSpPr txBox="1"/>
          <p:nvPr/>
        </p:nvSpPr>
        <p:spPr>
          <a:xfrm>
            <a:off x="6160587" y="1665675"/>
            <a:ext cx="5698057" cy="646331"/>
          </a:xfrm>
          <a:prstGeom prst="rect">
            <a:avLst/>
          </a:prstGeom>
          <a:noFill/>
        </p:spPr>
        <p:txBody>
          <a:bodyPr wrap="square" rtlCol="0">
            <a:spAutoFit/>
          </a:bodyPr>
          <a:lstStyle/>
          <a:p>
            <a:pPr algn="just"/>
            <a:r>
              <a:rPr lang="it-IT" b="1" dirty="0"/>
              <a:t>Redatte con Anci Umbria </a:t>
            </a:r>
            <a:r>
              <a:rPr lang="it-IT" b="1" dirty="0" err="1"/>
              <a:t>Prociv</a:t>
            </a:r>
            <a:r>
              <a:rPr lang="it-IT" b="1" dirty="0"/>
              <a:t>. Conclusa fase partecipativa, adottate con  DGR n. 859/2018</a:t>
            </a:r>
          </a:p>
        </p:txBody>
      </p:sp>
      <p:pic>
        <p:nvPicPr>
          <p:cNvPr id="10" name="Immagine 3">
            <a:extLst>
              <a:ext uri="{FF2B5EF4-FFF2-40B4-BE49-F238E27FC236}">
                <a16:creationId xmlns:a16="http://schemas.microsoft.com/office/drawing/2014/main" id="{D47F09DB-AA08-F0EA-63F9-13B9616145C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3578" y="5203825"/>
            <a:ext cx="24479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sellaDiTesto 10">
            <a:extLst>
              <a:ext uri="{FF2B5EF4-FFF2-40B4-BE49-F238E27FC236}">
                <a16:creationId xmlns:a16="http://schemas.microsoft.com/office/drawing/2014/main" id="{E6E925D3-A2B9-EE88-ED7A-079F6E2D8226}"/>
              </a:ext>
            </a:extLst>
          </p:cNvPr>
          <p:cNvSpPr txBox="1"/>
          <p:nvPr/>
        </p:nvSpPr>
        <p:spPr>
          <a:xfrm>
            <a:off x="2890202" y="4967637"/>
            <a:ext cx="3167400" cy="1477328"/>
          </a:xfrm>
          <a:prstGeom prst="rect">
            <a:avLst/>
          </a:prstGeom>
          <a:noFill/>
        </p:spPr>
        <p:txBody>
          <a:bodyPr wrap="square" rtlCol="0">
            <a:spAutoFit/>
          </a:bodyPr>
          <a:lstStyle/>
          <a:p>
            <a:r>
              <a:rPr lang="it-IT" b="1" dirty="0"/>
              <a:t>+ ALLEGATI:</a:t>
            </a:r>
          </a:p>
          <a:p>
            <a:pPr marL="285750" indent="-285750">
              <a:buFontTx/>
              <a:buChar char="-"/>
            </a:pPr>
            <a:r>
              <a:rPr lang="it-IT" i="1" dirty="0"/>
              <a:t>Schede autovalutazione Piano Comunale (Fondazione CIMA);</a:t>
            </a:r>
          </a:p>
          <a:p>
            <a:pPr marL="285750" indent="-285750">
              <a:buFontTx/>
              <a:buChar char="-"/>
            </a:pPr>
            <a:r>
              <a:rPr lang="it-IT" i="1" dirty="0"/>
              <a:t>Cartellonistica aree</a:t>
            </a:r>
          </a:p>
        </p:txBody>
      </p:sp>
      <p:pic>
        <p:nvPicPr>
          <p:cNvPr id="12" name="Immagine 4">
            <a:extLst>
              <a:ext uri="{FF2B5EF4-FFF2-40B4-BE49-F238E27FC236}">
                <a16:creationId xmlns:a16="http://schemas.microsoft.com/office/drawing/2014/main" id="{DAB408BB-7242-EA32-24F9-543C43BFA08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864305" y="568957"/>
            <a:ext cx="8826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logo_anci-umbria">
            <a:extLst>
              <a:ext uri="{FF2B5EF4-FFF2-40B4-BE49-F238E27FC236}">
                <a16:creationId xmlns:a16="http://schemas.microsoft.com/office/drawing/2014/main" id="{08C4A597-9A9C-488B-CBBB-A732B8F5E7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171667" y="503541"/>
            <a:ext cx="882650" cy="1008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77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EDBB10E7-A825-953D-0199-56231ECF4A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789" y="0"/>
            <a:ext cx="6082299" cy="4699958"/>
          </a:xfrm>
          <a:prstGeom prst="rect">
            <a:avLst/>
          </a:prstGeom>
        </p:spPr>
      </p:pic>
      <p:sp>
        <p:nvSpPr>
          <p:cNvPr id="3" name="Titolo 1">
            <a:extLst>
              <a:ext uri="{FF2B5EF4-FFF2-40B4-BE49-F238E27FC236}">
                <a16:creationId xmlns:a16="http://schemas.microsoft.com/office/drawing/2014/main" id="{EEAB59E5-DAEF-86D3-794D-5D96380EB221}"/>
              </a:ext>
            </a:extLst>
          </p:cNvPr>
          <p:cNvSpPr txBox="1">
            <a:spLocks/>
          </p:cNvSpPr>
          <p:nvPr/>
        </p:nvSpPr>
        <p:spPr>
          <a:xfrm>
            <a:off x="76789" y="73276"/>
            <a:ext cx="12038422" cy="1470025"/>
          </a:xfrm>
          <a:prstGeom prst="rect">
            <a:avLst/>
          </a:prstGeom>
        </p:spPr>
        <p:txBody>
          <a:bodyPr>
            <a:noAutofit/>
          </a:bodyPr>
          <a:lstStyle/>
          <a:p>
            <a:pPr>
              <a:spcBef>
                <a:spcPct val="0"/>
              </a:spcBef>
              <a:defRPr/>
            </a:pPr>
            <a:r>
              <a:rPr lang="it-IT" sz="3200" b="1" dirty="0">
                <a:solidFill>
                  <a:srgbClr val="C00000"/>
                </a:solidFill>
                <a:effectLst>
                  <a:outerShdw blurRad="38100" dist="38100" dir="2700000" algn="tl">
                    <a:srgbClr val="000000">
                      <a:alpha val="43137"/>
                    </a:srgbClr>
                  </a:outerShdw>
                </a:effectLst>
                <a:ea typeface="+mj-ea"/>
              </a:rPr>
              <a:t>AGENDA2030: </a:t>
            </a:r>
            <a:r>
              <a:rPr lang="en-US" sz="2800" dirty="0">
                <a:solidFill>
                  <a:srgbClr val="C00000"/>
                </a:solidFill>
                <a:effectLst>
                  <a:outerShdw blurRad="38100" dist="38100" dir="2700000" algn="tl">
                    <a:srgbClr val="000000">
                      <a:alpha val="43137"/>
                    </a:srgbClr>
                  </a:outerShdw>
                </a:effectLst>
                <a:ea typeface="+mj-ea"/>
              </a:rPr>
              <a:t>new way to “read” territory and current/next challenges</a:t>
            </a:r>
            <a:endParaRPr lang="it-IT" altLang="it-IT" sz="2800" i="1" dirty="0">
              <a:effectLst>
                <a:outerShdw blurRad="38100" dist="38100" dir="2700000" algn="tl">
                  <a:srgbClr val="000000">
                    <a:alpha val="43137"/>
                  </a:srgbClr>
                </a:outerShdw>
              </a:effectLst>
              <a:ea typeface="+mj-ea"/>
            </a:endParaRPr>
          </a:p>
        </p:txBody>
      </p:sp>
      <p:pic>
        <p:nvPicPr>
          <p:cNvPr id="4" name="Immagine 3">
            <a:extLst>
              <a:ext uri="{FF2B5EF4-FFF2-40B4-BE49-F238E27FC236}">
                <a16:creationId xmlns:a16="http://schemas.microsoft.com/office/drawing/2014/main" id="{2704EEBF-A24E-E583-D45D-0D833A0EE2E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bwMode="auto">
          <a:xfrm>
            <a:off x="7665281" y="717836"/>
            <a:ext cx="4376339" cy="6102027"/>
          </a:xfrm>
          <a:prstGeom prst="rect">
            <a:avLst/>
          </a:prstGeom>
          <a:ln w="9525" cap="flat" cmpd="sng" algn="ctr">
            <a:solidFill>
              <a:srgbClr val="4F81BD"/>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7" name="CasellaDiTesto 6">
            <a:extLst>
              <a:ext uri="{FF2B5EF4-FFF2-40B4-BE49-F238E27FC236}">
                <a16:creationId xmlns:a16="http://schemas.microsoft.com/office/drawing/2014/main" id="{377A59B8-8041-2052-86CB-29CA3ABD277B}"/>
              </a:ext>
            </a:extLst>
          </p:cNvPr>
          <p:cNvSpPr txBox="1"/>
          <p:nvPr/>
        </p:nvSpPr>
        <p:spPr>
          <a:xfrm>
            <a:off x="328882" y="4122267"/>
            <a:ext cx="7136201" cy="2308324"/>
          </a:xfrm>
          <a:prstGeom prst="rect">
            <a:avLst/>
          </a:prstGeom>
          <a:noFill/>
        </p:spPr>
        <p:txBody>
          <a:bodyPr wrap="square">
            <a:spAutoFit/>
          </a:bodyPr>
          <a:lstStyle/>
          <a:p>
            <a:pPr algn="just"/>
            <a:r>
              <a:rPr lang="en-US" b="0" i="0" dirty="0">
                <a:solidFill>
                  <a:srgbClr val="4D4D4D"/>
                </a:solidFill>
                <a:effectLst/>
                <a:latin typeface="Roboto" panose="02000000000000000000" pitchFamily="2" charset="0"/>
              </a:rPr>
              <a:t>The SDGs, build on decades of work by countries and the UN, represent an “urgent call for action” by all countries - developed and developing - in a global partnership. They recognize that ending poverty and other deprivations must go hand-in-hand with strategies that improve health and education, reduce inequality, and spur economic growth – all while tackling climate change and working to preserve our oceans and forests </a:t>
            </a:r>
            <a:r>
              <a:rPr lang="en-US" b="0" i="0" u="sng" dirty="0">
                <a:solidFill>
                  <a:srgbClr val="DD462F"/>
                </a:solidFill>
                <a:effectLst>
                  <a:outerShdw blurRad="38100" dist="38100" dir="2700000" algn="tl">
                    <a:srgbClr val="000000">
                      <a:alpha val="43137"/>
                    </a:srgbClr>
                  </a:outerShdw>
                </a:effectLst>
                <a:latin typeface="Roboto" panose="02000000000000000000" pitchFamily="2" charset="0"/>
              </a:rPr>
              <a:t>(civil protection purposes included!).</a:t>
            </a:r>
            <a:endParaRPr lang="it-IT" u="sng" dirty="0">
              <a:solidFill>
                <a:srgbClr val="DD462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238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EEAB59E5-DAEF-86D3-794D-5D96380EB221}"/>
              </a:ext>
            </a:extLst>
          </p:cNvPr>
          <p:cNvSpPr txBox="1">
            <a:spLocks/>
          </p:cNvSpPr>
          <p:nvPr/>
        </p:nvSpPr>
        <p:spPr>
          <a:xfrm>
            <a:off x="76789" y="73276"/>
            <a:ext cx="12038422" cy="1470025"/>
          </a:xfrm>
          <a:prstGeom prst="rect">
            <a:avLst/>
          </a:prstGeom>
        </p:spPr>
        <p:txBody>
          <a:bodyPr>
            <a:noAutofit/>
          </a:bodyPr>
          <a:lstStyle/>
          <a:p>
            <a:pPr>
              <a:spcBef>
                <a:spcPct val="0"/>
              </a:spcBef>
              <a:defRPr/>
            </a:pPr>
            <a:r>
              <a:rPr lang="it-IT" sz="3200" b="1" dirty="0">
                <a:solidFill>
                  <a:srgbClr val="C00000"/>
                </a:solidFill>
                <a:effectLst>
                  <a:outerShdw blurRad="38100" dist="38100" dir="2700000" algn="tl">
                    <a:srgbClr val="000000">
                      <a:alpha val="43137"/>
                    </a:srgbClr>
                  </a:outerShdw>
                </a:effectLst>
                <a:ea typeface="+mj-ea"/>
              </a:rPr>
              <a:t>AGENDA2030: </a:t>
            </a:r>
            <a:r>
              <a:rPr lang="en-US" sz="2800" dirty="0">
                <a:solidFill>
                  <a:srgbClr val="C00000"/>
                </a:solidFill>
                <a:effectLst>
                  <a:outerShdw blurRad="38100" dist="38100" dir="2700000" algn="tl">
                    <a:srgbClr val="000000">
                      <a:alpha val="43137"/>
                    </a:srgbClr>
                  </a:outerShdw>
                </a:effectLst>
                <a:ea typeface="+mj-ea"/>
              </a:rPr>
              <a:t>new way to “read” territory and current/next challenges</a:t>
            </a:r>
            <a:endParaRPr lang="it-IT" altLang="it-IT" sz="2800" i="1" dirty="0">
              <a:effectLst>
                <a:outerShdw blurRad="38100" dist="38100" dir="2700000" algn="tl">
                  <a:srgbClr val="000000">
                    <a:alpha val="43137"/>
                  </a:srgbClr>
                </a:outerShdw>
              </a:effectLst>
              <a:ea typeface="+mj-ea"/>
            </a:endParaRPr>
          </a:p>
        </p:txBody>
      </p:sp>
      <p:pic>
        <p:nvPicPr>
          <p:cNvPr id="4" name="Immagine 3">
            <a:extLst>
              <a:ext uri="{FF2B5EF4-FFF2-40B4-BE49-F238E27FC236}">
                <a16:creationId xmlns:a16="http://schemas.microsoft.com/office/drawing/2014/main" id="{2704EEBF-A24E-E583-D45D-0D833A0EE2E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bwMode="auto">
          <a:xfrm>
            <a:off x="76789" y="670462"/>
            <a:ext cx="4376339" cy="6102027"/>
          </a:xfrm>
          <a:prstGeom prst="rect">
            <a:avLst/>
          </a:prstGeom>
          <a:ln w="9525" cap="flat" cmpd="sng" algn="ctr">
            <a:solidFill>
              <a:srgbClr val="4F81BD"/>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5" name="Immagine 4">
            <a:extLst>
              <a:ext uri="{FF2B5EF4-FFF2-40B4-BE49-F238E27FC236}">
                <a16:creationId xmlns:a16="http://schemas.microsoft.com/office/drawing/2014/main" id="{AC7752E5-99B3-85BA-705B-19DABC2FF8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4991100" y="1342305"/>
            <a:ext cx="6297951" cy="4312084"/>
          </a:xfrm>
          <a:prstGeom prst="rect">
            <a:avLst/>
          </a:prstGeom>
          <a:ln>
            <a:noFill/>
          </a:ln>
          <a:extLst>
            <a:ext uri="{53640926-AAD7-44D8-BBD7-CCE9431645EC}">
              <a14:shadowObscured xmlns:a14="http://schemas.microsoft.com/office/drawing/2010/main"/>
            </a:ext>
          </a:extLst>
        </p:spPr>
      </p:pic>
      <p:sp>
        <p:nvSpPr>
          <p:cNvPr id="2" name="CasellaDiTesto 1">
            <a:extLst>
              <a:ext uri="{FF2B5EF4-FFF2-40B4-BE49-F238E27FC236}">
                <a16:creationId xmlns:a16="http://schemas.microsoft.com/office/drawing/2014/main" id="{96669C13-929B-50F9-5850-72BC0A6D8238}"/>
              </a:ext>
            </a:extLst>
          </p:cNvPr>
          <p:cNvSpPr txBox="1"/>
          <p:nvPr/>
        </p:nvSpPr>
        <p:spPr>
          <a:xfrm>
            <a:off x="4716069" y="5836767"/>
            <a:ext cx="7136201" cy="646331"/>
          </a:xfrm>
          <a:prstGeom prst="rect">
            <a:avLst/>
          </a:prstGeom>
          <a:noFill/>
        </p:spPr>
        <p:txBody>
          <a:bodyPr wrap="square">
            <a:spAutoFit/>
          </a:bodyPr>
          <a:lstStyle/>
          <a:p>
            <a:pPr algn="just"/>
            <a:r>
              <a:rPr lang="en-US" b="1" i="0" dirty="0">
                <a:solidFill>
                  <a:srgbClr val="DD462F"/>
                </a:solidFill>
                <a:effectLst/>
                <a:latin typeface="Roboto" panose="02000000000000000000" pitchFamily="2" charset="0"/>
              </a:rPr>
              <a:t>UMBRIA REGION (ITALY) example of monitoring </a:t>
            </a:r>
          </a:p>
          <a:p>
            <a:pPr algn="just"/>
            <a:r>
              <a:rPr lang="en-US" i="1" dirty="0">
                <a:solidFill>
                  <a:schemeClr val="bg1">
                    <a:lumMod val="50000"/>
                  </a:schemeClr>
                </a:solidFill>
                <a:effectLst/>
                <a:latin typeface="Roboto" panose="02000000000000000000" pitchFamily="2" charset="0"/>
              </a:rPr>
              <a:t>(source ASVIS national report)</a:t>
            </a:r>
            <a:endParaRPr lang="it-IT" i="1" u="sng" dirty="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852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98552BD-7912-1911-E19B-E0829DC2786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bwMode="auto">
          <a:xfrm>
            <a:off x="3209925" y="846294"/>
            <a:ext cx="8775129" cy="5497356"/>
          </a:xfrm>
          <a:prstGeom prst="rect">
            <a:avLst/>
          </a:prstGeom>
          <a:ln>
            <a:solidFill>
              <a:schemeClr val="accent1"/>
            </a:solidFill>
          </a:ln>
          <a:extLst>
            <a:ext uri="{53640926-AAD7-44D8-BBD7-CCE9431645EC}">
              <a14:shadowObscured xmlns:a14="http://schemas.microsoft.com/office/drawing/2010/main"/>
            </a:ext>
          </a:extLst>
        </p:spPr>
      </p:pic>
      <p:sp>
        <p:nvSpPr>
          <p:cNvPr id="11" name="CasellaDiTesto 10">
            <a:extLst>
              <a:ext uri="{FF2B5EF4-FFF2-40B4-BE49-F238E27FC236}">
                <a16:creationId xmlns:a16="http://schemas.microsoft.com/office/drawing/2014/main" id="{E56E6762-E820-59B0-5EEE-B8AA21916E44}"/>
              </a:ext>
            </a:extLst>
          </p:cNvPr>
          <p:cNvSpPr txBox="1"/>
          <p:nvPr/>
        </p:nvSpPr>
        <p:spPr>
          <a:xfrm>
            <a:off x="365651" y="1389997"/>
            <a:ext cx="2615673" cy="4832092"/>
          </a:xfrm>
          <a:prstGeom prst="rect">
            <a:avLst/>
          </a:prstGeom>
          <a:noFill/>
        </p:spPr>
        <p:txBody>
          <a:bodyPr wrap="square">
            <a:spAutoFit/>
          </a:bodyPr>
          <a:lstStyle/>
          <a:p>
            <a:r>
              <a:rPr lang="en-US" sz="2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Territorial Resilience Indicators:</a:t>
            </a:r>
          </a:p>
          <a:p>
            <a:r>
              <a:rPr lang="en-US" sz="2200" dirty="0">
                <a:latin typeface="Calibri" panose="020F0502020204030204" pitchFamily="34" charset="0"/>
                <a:cs typeface="Calibri" panose="020F0502020204030204" pitchFamily="34" charset="0"/>
              </a:rPr>
              <a:t>the approach to European funds must be "performance based": the MCDA approach has been tested in the Province of Terni – UMBRIA REGION</a:t>
            </a:r>
          </a:p>
          <a:p>
            <a:r>
              <a:rPr lang="en-US" sz="2200" dirty="0">
                <a:latin typeface="Calibri" panose="020F0502020204030204" pitchFamily="34" charset="0"/>
                <a:cs typeface="Calibri" panose="020F0502020204030204" pitchFamily="34" charset="0"/>
              </a:rPr>
              <a:t>(“Multi Criteria Decision Analysis”)</a:t>
            </a:r>
          </a:p>
          <a:p>
            <a:r>
              <a:rPr lang="en-US" sz="2200" dirty="0">
                <a:latin typeface="Calibri" panose="020F0502020204030204" pitchFamily="34" charset="0"/>
                <a:cs typeface="Calibri" panose="020F0502020204030204" pitchFamily="34" charset="0"/>
              </a:rPr>
              <a:t>AHP type (“Analytics Hierarchy Process”)</a:t>
            </a:r>
            <a:endParaRPr lang="it-IT" sz="2000" i="1" dirty="0">
              <a:latin typeface="Calibri" panose="020F0502020204030204" pitchFamily="34" charset="0"/>
              <a:cs typeface="Calibri" panose="020F0502020204030204" pitchFamily="34" charset="0"/>
            </a:endParaRPr>
          </a:p>
        </p:txBody>
      </p:sp>
      <p:sp>
        <p:nvSpPr>
          <p:cNvPr id="6" name="Titolo 1">
            <a:extLst>
              <a:ext uri="{FF2B5EF4-FFF2-40B4-BE49-F238E27FC236}">
                <a16:creationId xmlns:a16="http://schemas.microsoft.com/office/drawing/2014/main" id="{3C243FA7-8EE5-04B3-69D6-5CB6DC9D2AC7}"/>
              </a:ext>
            </a:extLst>
          </p:cNvPr>
          <p:cNvSpPr txBox="1">
            <a:spLocks/>
          </p:cNvSpPr>
          <p:nvPr/>
        </p:nvSpPr>
        <p:spPr>
          <a:xfrm>
            <a:off x="271904" y="202948"/>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sz="3600" b="1" dirty="0" err="1">
                <a:solidFill>
                  <a:srgbClr val="C00000"/>
                </a:solidFill>
                <a:latin typeface="Arial" panose="020B0604020202020204" pitchFamily="34" charset="0"/>
                <a:cs typeface="Arial" panose="020B0604020202020204" pitchFamily="34" charset="0"/>
              </a:rPr>
              <a:t>Civil</a:t>
            </a:r>
            <a:r>
              <a:rPr lang="it-IT" sz="3600" b="1" dirty="0">
                <a:solidFill>
                  <a:srgbClr val="C00000"/>
                </a:solidFill>
                <a:latin typeface="Arial" panose="020B0604020202020204" pitchFamily="34" charset="0"/>
                <a:cs typeface="Arial" panose="020B0604020202020204" pitchFamily="34" charset="0"/>
              </a:rPr>
              <a:t> </a:t>
            </a:r>
            <a:r>
              <a:rPr lang="it-IT" sz="3600" b="1" dirty="0" err="1">
                <a:solidFill>
                  <a:srgbClr val="C00000"/>
                </a:solidFill>
                <a:latin typeface="Arial" panose="020B0604020202020204" pitchFamily="34" charset="0"/>
                <a:cs typeface="Arial" panose="020B0604020202020204" pitchFamily="34" charset="0"/>
              </a:rPr>
              <a:t>Protection</a:t>
            </a:r>
            <a:r>
              <a:rPr lang="it-IT" sz="3600" b="1" dirty="0">
                <a:solidFill>
                  <a:srgbClr val="C00000"/>
                </a:solidFill>
                <a:latin typeface="Arial" panose="020B0604020202020204" pitchFamily="34" charset="0"/>
                <a:cs typeface="Arial" panose="020B0604020202020204" pitchFamily="34" charset="0"/>
              </a:rPr>
              <a:t> Planning: new tools </a:t>
            </a:r>
            <a:r>
              <a:rPr lang="it-IT" sz="3600" b="1" dirty="0" err="1">
                <a:solidFill>
                  <a:srgbClr val="C00000"/>
                </a:solidFill>
                <a:latin typeface="Arial" panose="020B0604020202020204" pitchFamily="34" charset="0"/>
                <a:cs typeface="Arial" panose="020B0604020202020204" pitchFamily="34" charset="0"/>
              </a:rPr>
              <a:t>required</a:t>
            </a:r>
            <a:endParaRPr lang="it-IT" sz="3600" b="1" dirty="0">
              <a:solidFill>
                <a:srgbClr val="C0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786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568BD465-2369-D87F-9752-E080AEB17F2C}"/>
              </a:ext>
            </a:extLst>
          </p:cNvPr>
          <p:cNvSpPr txBox="1"/>
          <p:nvPr/>
        </p:nvSpPr>
        <p:spPr>
          <a:xfrm>
            <a:off x="329512" y="1287693"/>
            <a:ext cx="11298104" cy="4847994"/>
          </a:xfrm>
          <a:prstGeom prst="rect">
            <a:avLst/>
          </a:prstGeom>
          <a:noFill/>
        </p:spPr>
        <p:txBody>
          <a:bodyPr wrap="square">
            <a:spAutoFit/>
          </a:bodyPr>
          <a:lstStyle/>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The Italian territory is characterized by a polycentric and interdependent system, with towns, rural areas and smaller clusters linked by a solid network of relations, and larger towns and cities, which attract people because of their wealth of public services. Access to services such as education, mobility and healthcare is crucial. </a:t>
            </a:r>
            <a:endParaRPr lang="it-IT"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The more remote rural areas, historically deprived of many of these services, have gone through a lengthy and steady period of abandonment in favor of urban areas, which has taken a heavy toll in terms of hydro-geological instability, decay and soil consumption. The fall in population has been matched by a decline in essential services. </a:t>
            </a:r>
            <a:endParaRPr lang="it-IT"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These areas, however, contain much untapped regional, natural and human capital, seen as strategic for the recovery and growth of Italy’s entire system. Intervention targeted at safeguarding, rehabilitating and revitalizing inner territorial areas has been deemed necessary, in order to overcome the urban/rural dichotomy and put a new perspective on the concept of service acceptability. </a:t>
            </a:r>
            <a:endParaRPr lang="it-IT"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These ‘Inner Areas’ are defined as areas being at some considerable distance from centers offering such services, and where there has been a fall in population and a rise in degradation. Demographic trends, access to healthcare and adequate education provision are just some of the essential criteria for defining and classifying Inner Areas.</a:t>
            </a:r>
            <a:endParaRPr lang="it-IT"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7D0BEC73-C59F-56C1-047B-C700B5E81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9797361" y="6075914"/>
            <a:ext cx="2211255" cy="782086"/>
          </a:xfrm>
          <a:prstGeom prst="rect">
            <a:avLst/>
          </a:prstGeom>
          <a:ln>
            <a:noFill/>
          </a:ln>
          <a:extLst>
            <a:ext uri="{53640926-AAD7-44D8-BBD7-CCE9431645EC}">
              <a14:shadowObscured xmlns:a14="http://schemas.microsoft.com/office/drawing/2010/main"/>
            </a:ext>
          </a:extLst>
        </p:spPr>
      </p:pic>
      <p:sp>
        <p:nvSpPr>
          <p:cNvPr id="8" name="Titolo 1">
            <a:extLst>
              <a:ext uri="{FF2B5EF4-FFF2-40B4-BE49-F238E27FC236}">
                <a16:creationId xmlns:a16="http://schemas.microsoft.com/office/drawing/2014/main" id="{28EACF6E-5043-9F96-72B3-458B399F576E}"/>
              </a:ext>
            </a:extLst>
          </p:cNvPr>
          <p:cNvSpPr txBox="1">
            <a:spLocks/>
          </p:cNvSpPr>
          <p:nvPr/>
        </p:nvSpPr>
        <p:spPr>
          <a:xfrm>
            <a:off x="148079" y="-57908"/>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b="1" dirty="0" err="1">
                <a:solidFill>
                  <a:srgbClr val="C00000"/>
                </a:solidFill>
                <a:latin typeface="Arial" panose="020B0604020202020204" pitchFamily="34" charset="0"/>
                <a:cs typeface="Arial" panose="020B0604020202020204" pitchFamily="34" charset="0"/>
              </a:rPr>
              <a:t>Civil</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Protection</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local</a:t>
            </a:r>
            <a:r>
              <a:rPr lang="it-IT" b="1" dirty="0">
                <a:solidFill>
                  <a:srgbClr val="C00000"/>
                </a:solidFill>
                <a:latin typeface="Arial" panose="020B0604020202020204" pitchFamily="34" charset="0"/>
                <a:cs typeface="Arial" panose="020B0604020202020204" pitchFamily="34" charset="0"/>
              </a:rPr>
              <a:t> governance»: new tools </a:t>
            </a:r>
            <a:r>
              <a:rPr lang="it-IT" b="1" dirty="0" err="1">
                <a:solidFill>
                  <a:srgbClr val="C00000"/>
                </a:solidFill>
                <a:latin typeface="Arial" panose="020B0604020202020204" pitchFamily="34" charset="0"/>
                <a:cs typeface="Arial" panose="020B0604020202020204" pitchFamily="34" charset="0"/>
              </a:rPr>
              <a:t>required</a:t>
            </a:r>
            <a:endParaRPr lang="it-IT" b="1" dirty="0">
              <a:solidFill>
                <a:srgbClr val="C0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7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orologio&#10;&#10;Descrizione generata automaticamente">
            <a:extLst>
              <a:ext uri="{FF2B5EF4-FFF2-40B4-BE49-F238E27FC236}">
                <a16:creationId xmlns:a16="http://schemas.microsoft.com/office/drawing/2014/main" id="{4B633360-B894-FC00-140B-9FB928F1E2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511" y="3326178"/>
            <a:ext cx="1343659" cy="1343659"/>
          </a:xfrm>
          <a:prstGeom prst="rect">
            <a:avLst/>
          </a:prstGeom>
        </p:spPr>
      </p:pic>
      <p:pic>
        <p:nvPicPr>
          <p:cNvPr id="5" name="Immagine 4">
            <a:extLst>
              <a:ext uri="{FF2B5EF4-FFF2-40B4-BE49-F238E27FC236}">
                <a16:creationId xmlns:a16="http://schemas.microsoft.com/office/drawing/2014/main" id="{7D0BEC73-C59F-56C1-047B-C700B5E815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29511" y="2009024"/>
            <a:ext cx="2211255" cy="782086"/>
          </a:xfrm>
          <a:prstGeom prst="rect">
            <a:avLst/>
          </a:prstGeom>
          <a:ln>
            <a:noFill/>
          </a:ln>
          <a:extLst>
            <a:ext uri="{53640926-AAD7-44D8-BBD7-CCE9431645EC}">
              <a14:shadowObscured xmlns:a14="http://schemas.microsoft.com/office/drawing/2010/main"/>
            </a:ext>
          </a:extLst>
        </p:spPr>
      </p:pic>
      <p:pic>
        <p:nvPicPr>
          <p:cNvPr id="6" name="Segnaposto contenuto 2">
            <a:extLst>
              <a:ext uri="{FF2B5EF4-FFF2-40B4-BE49-F238E27FC236}">
                <a16:creationId xmlns:a16="http://schemas.microsoft.com/office/drawing/2014/main" id="{DE3F0977-99E0-1DF5-F6C9-CA6A6A6D335D}"/>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17175" y="6071989"/>
            <a:ext cx="1613322" cy="6859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 name="Immagine 6">
            <a:extLst>
              <a:ext uri="{FF2B5EF4-FFF2-40B4-BE49-F238E27FC236}">
                <a16:creationId xmlns:a16="http://schemas.microsoft.com/office/drawing/2014/main" id="{EC163841-CAC5-053B-0FF1-976CDE94653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355522" y="6200601"/>
            <a:ext cx="1944216" cy="629390"/>
          </a:xfrm>
          <a:prstGeom prst="rect">
            <a:avLst/>
          </a:prstGeom>
          <a:noFill/>
          <a:ln>
            <a:noFill/>
          </a:ln>
        </p:spPr>
      </p:pic>
      <p:sp>
        <p:nvSpPr>
          <p:cNvPr id="3" name="CasellaDiTesto 2">
            <a:extLst>
              <a:ext uri="{FF2B5EF4-FFF2-40B4-BE49-F238E27FC236}">
                <a16:creationId xmlns:a16="http://schemas.microsoft.com/office/drawing/2014/main" id="{568BD465-2369-D87F-9752-E080AEB17F2C}"/>
              </a:ext>
            </a:extLst>
          </p:cNvPr>
          <p:cNvSpPr txBox="1"/>
          <p:nvPr/>
        </p:nvSpPr>
        <p:spPr>
          <a:xfrm>
            <a:off x="2658203" y="1366959"/>
            <a:ext cx="9086849" cy="4478662"/>
          </a:xfrm>
          <a:prstGeom prst="rect">
            <a:avLst/>
          </a:prstGeom>
          <a:noFill/>
        </p:spPr>
        <p:txBody>
          <a:bodyPr wrap="square">
            <a:spAutoFit/>
          </a:bodyPr>
          <a:lstStyle/>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These areas cover approximately 59% of the Italian territory and are home to around 23% of national population. Italian national strategy is aimed to reversing the depopulation and marginalization of these areas, hinging on two key economic policy assets: improving personal services and triggering local development projects.</a:t>
            </a:r>
            <a:endParaRPr lang="it-IT"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 </a:t>
            </a:r>
            <a:endParaRPr lang="it-IT"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In this context, since 2018, the new Italian civil protection law has introduced a new approach to supra-municipal civil protection planning and governance: the “optimal territorial areas”, aimed to overcome the simple “emergency management” concept by enhancing “peacetime” activities and prevention and resilience aspects. The aim of the work is to seek synergies between these two different worlds, trying to provide tools to local administrations in order to face the growing challenges in terms of disaster risk reduction (also climate change related), trying to increase territorial resilience.</a:t>
            </a:r>
            <a:endParaRPr lang="it-IT"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Titolo 1">
            <a:extLst>
              <a:ext uri="{FF2B5EF4-FFF2-40B4-BE49-F238E27FC236}">
                <a16:creationId xmlns:a16="http://schemas.microsoft.com/office/drawing/2014/main" id="{28EACF6E-5043-9F96-72B3-458B399F576E}"/>
              </a:ext>
            </a:extLst>
          </p:cNvPr>
          <p:cNvSpPr txBox="1">
            <a:spLocks/>
          </p:cNvSpPr>
          <p:nvPr/>
        </p:nvSpPr>
        <p:spPr>
          <a:xfrm>
            <a:off x="148079" y="-57908"/>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b="1" dirty="0" err="1">
                <a:solidFill>
                  <a:srgbClr val="C00000"/>
                </a:solidFill>
                <a:latin typeface="Arial" panose="020B0604020202020204" pitchFamily="34" charset="0"/>
                <a:cs typeface="Arial" panose="020B0604020202020204" pitchFamily="34" charset="0"/>
              </a:rPr>
              <a:t>Civil</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Protection</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local</a:t>
            </a:r>
            <a:r>
              <a:rPr lang="it-IT" b="1" dirty="0">
                <a:solidFill>
                  <a:srgbClr val="C00000"/>
                </a:solidFill>
                <a:latin typeface="Arial" panose="020B0604020202020204" pitchFamily="34" charset="0"/>
                <a:cs typeface="Arial" panose="020B0604020202020204" pitchFamily="34" charset="0"/>
              </a:rPr>
              <a:t> governance»: new tools </a:t>
            </a:r>
            <a:r>
              <a:rPr lang="it-IT" b="1" dirty="0" err="1">
                <a:solidFill>
                  <a:srgbClr val="C00000"/>
                </a:solidFill>
                <a:latin typeface="Arial" panose="020B0604020202020204" pitchFamily="34" charset="0"/>
                <a:cs typeface="Arial" panose="020B0604020202020204" pitchFamily="34" charset="0"/>
              </a:rPr>
              <a:t>required</a:t>
            </a:r>
            <a:endParaRPr lang="it-IT" b="1" dirty="0">
              <a:solidFill>
                <a:srgbClr val="C0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135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F8424BE-B5AB-BC9E-CE6F-CD97B238A7C5}"/>
              </a:ext>
            </a:extLst>
          </p:cNvPr>
          <p:cNvGrpSpPr>
            <a:grpSpLocks/>
          </p:cNvGrpSpPr>
          <p:nvPr/>
        </p:nvGrpSpPr>
        <p:grpSpPr bwMode="auto">
          <a:xfrm>
            <a:off x="469601" y="1380226"/>
            <a:ext cx="6215871" cy="4412502"/>
            <a:chOff x="528" y="584"/>
            <a:chExt cx="4738" cy="3057"/>
          </a:xfrm>
        </p:grpSpPr>
        <p:sp>
          <p:nvSpPr>
            <p:cNvPr id="3" name="Rectangle 3">
              <a:extLst>
                <a:ext uri="{FF2B5EF4-FFF2-40B4-BE49-F238E27FC236}">
                  <a16:creationId xmlns:a16="http://schemas.microsoft.com/office/drawing/2014/main" id="{D549C79B-4F85-D521-C101-23DE9D15EA67}"/>
                </a:ext>
              </a:extLst>
            </p:cNvPr>
            <p:cNvSpPr>
              <a:spLocks noChangeArrowheads="1"/>
            </p:cNvSpPr>
            <p:nvPr/>
          </p:nvSpPr>
          <p:spPr bwMode="auto">
            <a:xfrm>
              <a:off x="528" y="584"/>
              <a:ext cx="4736" cy="3056"/>
            </a:xfrm>
            <a:prstGeom prst="rect">
              <a:avLst/>
            </a:prstGeom>
            <a:solidFill>
              <a:schemeClr val="accent1"/>
            </a:solidFill>
            <a:ln w="9525">
              <a:solidFill>
                <a:schemeClr val="tx1"/>
              </a:solidFill>
              <a:miter lim="800000"/>
              <a:headEnd/>
              <a:tailEnd/>
            </a:ln>
            <a:effectLst>
              <a:outerShdw dist="107763" dir="18900000" algn="ctr" rotWithShape="0">
                <a:srgbClr val="99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it-IT" altLang="it-IT" sz="1800">
                <a:latin typeface="Arial" panose="020B0604020202020204" pitchFamily="34" charset="0"/>
              </a:endParaRPr>
            </a:p>
          </p:txBody>
        </p:sp>
        <p:pic>
          <p:nvPicPr>
            <p:cNvPr id="4" name="Picture 4">
              <a:extLst>
                <a:ext uri="{FF2B5EF4-FFF2-40B4-BE49-F238E27FC236}">
                  <a16:creationId xmlns:a16="http://schemas.microsoft.com/office/drawing/2014/main" id="{7214ADC7-80FB-57CB-BD85-520DEFB4D594}"/>
                </a:ext>
              </a:extLst>
            </p:cNvPr>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4" y="589"/>
              <a:ext cx="4732" cy="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uppo 9">
            <a:extLst>
              <a:ext uri="{FF2B5EF4-FFF2-40B4-BE49-F238E27FC236}">
                <a16:creationId xmlns:a16="http://schemas.microsoft.com/office/drawing/2014/main" id="{DE40938D-3410-984B-F2BD-DF2B620E8EAA}"/>
              </a:ext>
            </a:extLst>
          </p:cNvPr>
          <p:cNvGrpSpPr>
            <a:grpSpLocks/>
          </p:cNvGrpSpPr>
          <p:nvPr/>
        </p:nvGrpSpPr>
        <p:grpSpPr bwMode="auto">
          <a:xfrm>
            <a:off x="5307216" y="2122097"/>
            <a:ext cx="6726627" cy="4236155"/>
            <a:chOff x="-64703" y="2001585"/>
            <a:chExt cx="8453127" cy="5332216"/>
          </a:xfrm>
        </p:grpSpPr>
        <p:pic>
          <p:nvPicPr>
            <p:cNvPr id="6" name="Picture 3">
              <a:extLst>
                <a:ext uri="{FF2B5EF4-FFF2-40B4-BE49-F238E27FC236}">
                  <a16:creationId xmlns:a16="http://schemas.microsoft.com/office/drawing/2014/main" id="{22A425FD-1636-22F8-2739-AF1F211093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03" y="2001585"/>
              <a:ext cx="7086124" cy="44809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 Box 60">
              <a:extLst>
                <a:ext uri="{FF2B5EF4-FFF2-40B4-BE49-F238E27FC236}">
                  <a16:creationId xmlns:a16="http://schemas.microsoft.com/office/drawing/2014/main" id="{2C05AF54-5943-09B7-6B20-C5EB417AA553}"/>
                </a:ext>
              </a:extLst>
            </p:cNvPr>
            <p:cNvSpPr txBox="1">
              <a:spLocks noChangeArrowheads="1"/>
            </p:cNvSpPr>
            <p:nvPr/>
          </p:nvSpPr>
          <p:spPr bwMode="auto">
            <a:xfrm>
              <a:off x="2371931" y="6520239"/>
              <a:ext cx="6016493" cy="813562"/>
            </a:xfrm>
            <a:prstGeom prst="rect">
              <a:avLst/>
            </a:prstGeom>
            <a:solidFill>
              <a:schemeClr val="bg1"/>
            </a:solidFill>
            <a:ln w="9525">
              <a:noFill/>
              <a:miter lim="800000"/>
              <a:headEnd/>
              <a:tailEnd/>
            </a:ln>
          </p:spPr>
          <p:txBody>
            <a:bodyPr wrap="square">
              <a:spAutoFit/>
            </a:bodyPr>
            <a:lstStyle/>
            <a:p>
              <a:pPr algn="ctr" eaLnBrk="1" hangingPunct="1">
                <a:buFont typeface="Wingdings" pitchFamily="2" charset="2"/>
                <a:buNone/>
                <a:defRPr/>
              </a:pPr>
              <a:r>
                <a:rPr lang="it-IT" i="1" dirty="0">
                  <a:latin typeface="+mn-lt"/>
                  <a:ea typeface="ＭＳ Ｐゴシック" charset="0"/>
                  <a:cs typeface="ＭＳ Ｐゴシック" charset="0"/>
                </a:rPr>
                <a:t>E  = </a:t>
              </a:r>
              <a:r>
                <a:rPr lang="it-IT" i="1" dirty="0" err="1">
                  <a:latin typeface="+mn-lt"/>
                  <a:ea typeface="ＭＳ Ｐゴシック" charset="0"/>
                  <a:cs typeface="ＭＳ Ｐゴシック" charset="0"/>
                </a:rPr>
                <a:t>earthquake</a:t>
              </a:r>
              <a:r>
                <a:rPr lang="it-IT" i="1" dirty="0">
                  <a:latin typeface="+mn-lt"/>
                  <a:ea typeface="ＭＳ Ｐゴシック" charset="0"/>
                  <a:cs typeface="ＭＳ Ｐゴシック" charset="0"/>
                </a:rPr>
                <a:t>; T  = Tsunami; F  = </a:t>
              </a:r>
              <a:r>
                <a:rPr lang="it-IT" i="1" dirty="0" err="1">
                  <a:latin typeface="+mn-lt"/>
                  <a:ea typeface="ＭＳ Ｐゴシック" charset="0"/>
                  <a:cs typeface="ＭＳ Ｐゴシック" charset="0"/>
                </a:rPr>
                <a:t>Fires</a:t>
              </a:r>
              <a:r>
                <a:rPr lang="it-IT" i="1" dirty="0">
                  <a:latin typeface="+mn-lt"/>
                  <a:ea typeface="ＭＳ Ｐゴシック" charset="0"/>
                  <a:cs typeface="ＭＳ Ｐゴシック" charset="0"/>
                </a:rPr>
                <a:t>; L  = </a:t>
              </a:r>
              <a:r>
                <a:rPr lang="it-IT" i="1" dirty="0" err="1">
                  <a:latin typeface="+mn-lt"/>
                  <a:ea typeface="ＭＳ Ｐゴシック" charset="0"/>
                  <a:cs typeface="ＭＳ Ｐゴシック" charset="0"/>
                </a:rPr>
                <a:t>Landslides</a:t>
              </a:r>
              <a:r>
                <a:rPr lang="it-IT" i="1" dirty="0">
                  <a:latin typeface="+mn-lt"/>
                  <a:ea typeface="ＭＳ Ｐゴシック" charset="0"/>
                  <a:cs typeface="ＭＳ Ｐゴシック" charset="0"/>
                </a:rPr>
                <a:t>; V = </a:t>
              </a:r>
              <a:r>
                <a:rPr lang="it-IT" i="1" dirty="0" err="1">
                  <a:latin typeface="+mn-lt"/>
                  <a:ea typeface="ＭＳ Ｐゴシック" charset="0"/>
                  <a:cs typeface="ＭＳ Ｐゴシック" charset="0"/>
                </a:rPr>
                <a:t>Volcanic</a:t>
              </a:r>
              <a:r>
                <a:rPr lang="it-IT" i="1" dirty="0">
                  <a:latin typeface="+mn-lt"/>
                  <a:ea typeface="ＭＳ Ｐゴシック" charset="0"/>
                  <a:cs typeface="ＭＳ Ｐゴシック" charset="0"/>
                </a:rPr>
                <a:t>; FL = Floods</a:t>
              </a:r>
              <a:endParaRPr lang="en-GB" i="1" dirty="0">
                <a:latin typeface="+mn-lt"/>
                <a:ea typeface="ＭＳ Ｐゴシック" charset="0"/>
                <a:cs typeface="ＭＳ Ｐゴシック" charset="0"/>
              </a:endParaRPr>
            </a:p>
          </p:txBody>
        </p:sp>
      </p:grpSp>
      <p:sp>
        <p:nvSpPr>
          <p:cNvPr id="8" name="Rettangolo 7">
            <a:extLst>
              <a:ext uri="{FF2B5EF4-FFF2-40B4-BE49-F238E27FC236}">
                <a16:creationId xmlns:a16="http://schemas.microsoft.com/office/drawing/2014/main" id="{B4FFADCA-4E4C-E44B-02FE-EF3AF2C35FF5}"/>
              </a:ext>
            </a:extLst>
          </p:cNvPr>
          <p:cNvSpPr/>
          <p:nvPr/>
        </p:nvSpPr>
        <p:spPr>
          <a:xfrm>
            <a:off x="376905" y="311619"/>
            <a:ext cx="11389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itchFamily="18" charset="0"/>
              <a:buNone/>
            </a:pPr>
            <a:r>
              <a:rPr lang="en-GB" sz="3200" b="1" dirty="0">
                <a:solidFill>
                  <a:srgbClr val="C00000"/>
                </a:solidFill>
                <a:effectLst>
                  <a:outerShdw blurRad="38100" dist="38100" dir="2700000" algn="tl">
                    <a:srgbClr val="000000">
                      <a:alpha val="43137"/>
                    </a:srgbClr>
                  </a:outerShdw>
                </a:effectLst>
                <a:cs typeface="Trade Gothic LT Std Ext"/>
              </a:rPr>
              <a:t>CIVIL PROTECTION RISKS: EUROPE</a:t>
            </a:r>
            <a:endParaRPr lang="en-GB" sz="3200" b="1" dirty="0">
              <a:solidFill>
                <a:srgbClr val="C00000"/>
              </a:solidFill>
              <a:effectLst>
                <a:outerShdw blurRad="38100" dist="38100" dir="2700000" algn="tl">
                  <a:srgbClr val="000000">
                    <a:alpha val="43137"/>
                  </a:srgbClr>
                </a:outerShdw>
              </a:effectLst>
              <a:cs typeface="Trade Gothic LT Std Cn"/>
            </a:endParaRPr>
          </a:p>
        </p:txBody>
      </p:sp>
      <p:sp>
        <p:nvSpPr>
          <p:cNvPr id="9" name="Rettangolo 10">
            <a:extLst>
              <a:ext uri="{FF2B5EF4-FFF2-40B4-BE49-F238E27FC236}">
                <a16:creationId xmlns:a16="http://schemas.microsoft.com/office/drawing/2014/main" id="{01E3FDCC-87C9-8641-E5A1-213E389484D6}"/>
              </a:ext>
            </a:extLst>
          </p:cNvPr>
          <p:cNvSpPr>
            <a:spLocks noChangeArrowheads="1"/>
          </p:cNvSpPr>
          <p:nvPr/>
        </p:nvSpPr>
        <p:spPr bwMode="auto">
          <a:xfrm>
            <a:off x="395288" y="6237288"/>
            <a:ext cx="6246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 typeface="Wingdings" panose="05000000000000000000" pitchFamily="2" charset="2"/>
              <a:buNone/>
            </a:pPr>
            <a:r>
              <a:rPr lang="en-GB" altLang="it-IT" sz="1400" i="1" u="sng" dirty="0">
                <a:solidFill>
                  <a:schemeClr val="bg1">
                    <a:lumMod val="50000"/>
                  </a:schemeClr>
                </a:solidFill>
                <a:latin typeface="Arial" panose="020B0604020202020204" pitchFamily="34" charset="0"/>
                <a:cs typeface="Arial" panose="020B0604020202020204" pitchFamily="34" charset="0"/>
              </a:rPr>
              <a:t>(OFDA/CRED International Disaster Database)</a:t>
            </a:r>
            <a:endParaRPr lang="en-US" altLang="it-IT" sz="1400" i="1" u="sng" dirty="0">
              <a:solidFill>
                <a:schemeClr val="bg1">
                  <a:lumMod val="50000"/>
                </a:schemeClr>
              </a:solidFill>
              <a:latin typeface="Arial" panose="020B0604020202020204" pitchFamily="34" charset="0"/>
              <a:cs typeface="Arial" panose="020B0604020202020204" pitchFamily="34" charset="0"/>
            </a:endParaRPr>
          </a:p>
        </p:txBody>
      </p:sp>
      <p:sp>
        <p:nvSpPr>
          <p:cNvPr id="11" name="CasellaDiTesto 10">
            <a:extLst>
              <a:ext uri="{FF2B5EF4-FFF2-40B4-BE49-F238E27FC236}">
                <a16:creationId xmlns:a16="http://schemas.microsoft.com/office/drawing/2014/main" id="{4F8AD671-5A5B-A58F-FB9E-5AF147D79D29}"/>
              </a:ext>
            </a:extLst>
          </p:cNvPr>
          <p:cNvSpPr txBox="1"/>
          <p:nvPr/>
        </p:nvSpPr>
        <p:spPr>
          <a:xfrm>
            <a:off x="7049938" y="1566496"/>
            <a:ext cx="4664589" cy="369332"/>
          </a:xfrm>
          <a:prstGeom prst="rect">
            <a:avLst/>
          </a:prstGeom>
          <a:noFill/>
        </p:spPr>
        <p:txBody>
          <a:bodyPr wrap="square">
            <a:spAutoFit/>
          </a:bodyPr>
          <a:lstStyle/>
          <a:p>
            <a:pPr algn="just"/>
            <a:r>
              <a:rPr lang="it-IT" sz="1800" b="1" dirty="0">
                <a:solidFill>
                  <a:srgbClr val="DD462F"/>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RISK = HAZARD x EXPOSURE x VULNERABILITY </a:t>
            </a:r>
          </a:p>
        </p:txBody>
      </p:sp>
    </p:spTree>
    <p:extLst>
      <p:ext uri="{BB962C8B-B14F-4D97-AF65-F5344CB8AC3E}">
        <p14:creationId xmlns:p14="http://schemas.microsoft.com/office/powerpoint/2010/main" val="218647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4E295E8E-8AF3-F652-F7E9-64792D3BA0B0}"/>
              </a:ext>
            </a:extLst>
          </p:cNvPr>
          <p:cNvSpPr/>
          <p:nvPr/>
        </p:nvSpPr>
        <p:spPr>
          <a:xfrm>
            <a:off x="3371850" y="6113244"/>
            <a:ext cx="8531225" cy="6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rgbClr val="00B050"/>
                </a:solidFill>
                <a:latin typeface="Arial" panose="020B0604020202020204" pitchFamily="34" charset="0"/>
                <a:cs typeface="Arial" panose="020B0604020202020204" pitchFamily="34" charset="0"/>
              </a:rPr>
              <a:t>Master </a:t>
            </a:r>
            <a:r>
              <a:rPr lang="en-US" sz="1200" b="1" dirty="0" err="1">
                <a:solidFill>
                  <a:srgbClr val="00B050"/>
                </a:solidFill>
                <a:latin typeface="Arial" panose="020B0604020202020204" pitchFamily="34" charset="0"/>
                <a:cs typeface="Arial" panose="020B0604020202020204" pitchFamily="34" charset="0"/>
              </a:rPr>
              <a:t>multidisciplinare</a:t>
            </a:r>
            <a:r>
              <a:rPr lang="en-US" sz="1200" b="1" dirty="0">
                <a:solidFill>
                  <a:srgbClr val="00B050"/>
                </a:solidFill>
                <a:latin typeface="Arial" panose="020B0604020202020204" pitchFamily="34" charset="0"/>
                <a:cs typeface="Arial" panose="020B0604020202020204" pitchFamily="34" charset="0"/>
              </a:rPr>
              <a:t> di II Livello in  O.P.E.M. - </a:t>
            </a:r>
            <a:r>
              <a:rPr lang="en-US" sz="1200" i="1" dirty="0">
                <a:solidFill>
                  <a:srgbClr val="00B050"/>
                </a:solidFill>
                <a:latin typeface="Arial" panose="020B0604020202020204" pitchFamily="34" charset="0"/>
                <a:cs typeface="Arial" panose="020B0604020202020204" pitchFamily="34" charset="0"/>
              </a:rPr>
              <a:t>Official of Prevention and Emergency Management – A.A. 21-22</a:t>
            </a:r>
          </a:p>
        </p:txBody>
      </p:sp>
      <p:pic>
        <p:nvPicPr>
          <p:cNvPr id="5" name="Immagine 4">
            <a:extLst>
              <a:ext uri="{FF2B5EF4-FFF2-40B4-BE49-F238E27FC236}">
                <a16:creationId xmlns:a16="http://schemas.microsoft.com/office/drawing/2014/main" id="{7D0BEC73-C59F-56C1-047B-C700B5E81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419585" y="1913745"/>
            <a:ext cx="2211255" cy="782086"/>
          </a:xfrm>
          <a:prstGeom prst="rect">
            <a:avLst/>
          </a:prstGeom>
          <a:ln>
            <a:noFill/>
          </a:ln>
          <a:extLst>
            <a:ext uri="{53640926-AAD7-44D8-BBD7-CCE9431645EC}">
              <a14:shadowObscured xmlns:a14="http://schemas.microsoft.com/office/drawing/2010/main"/>
            </a:ext>
          </a:extLst>
        </p:spPr>
      </p:pic>
      <p:pic>
        <p:nvPicPr>
          <p:cNvPr id="6" name="Segnaposto contenuto 2">
            <a:extLst>
              <a:ext uri="{FF2B5EF4-FFF2-40B4-BE49-F238E27FC236}">
                <a16:creationId xmlns:a16="http://schemas.microsoft.com/office/drawing/2014/main" id="{DE3F0977-99E0-1DF5-F6C9-CA6A6A6D335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70902" y="5431274"/>
            <a:ext cx="1613322" cy="6859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 name="Immagine 6">
            <a:extLst>
              <a:ext uri="{FF2B5EF4-FFF2-40B4-BE49-F238E27FC236}">
                <a16:creationId xmlns:a16="http://schemas.microsoft.com/office/drawing/2014/main" id="{EC163841-CAC5-053B-0FF1-976CDE94653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49483" y="4805867"/>
            <a:ext cx="1944216" cy="629390"/>
          </a:xfrm>
          <a:prstGeom prst="rect">
            <a:avLst/>
          </a:prstGeom>
          <a:noFill/>
          <a:ln>
            <a:noFill/>
          </a:ln>
        </p:spPr>
      </p:pic>
      <p:sp>
        <p:nvSpPr>
          <p:cNvPr id="8" name="Titolo 1">
            <a:extLst>
              <a:ext uri="{FF2B5EF4-FFF2-40B4-BE49-F238E27FC236}">
                <a16:creationId xmlns:a16="http://schemas.microsoft.com/office/drawing/2014/main" id="{28EACF6E-5043-9F96-72B3-458B399F576E}"/>
              </a:ext>
            </a:extLst>
          </p:cNvPr>
          <p:cNvSpPr txBox="1">
            <a:spLocks/>
          </p:cNvSpPr>
          <p:nvPr/>
        </p:nvSpPr>
        <p:spPr>
          <a:xfrm>
            <a:off x="148079" y="-57908"/>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b="1" dirty="0" err="1">
                <a:solidFill>
                  <a:srgbClr val="C00000"/>
                </a:solidFill>
                <a:latin typeface="Arial" panose="020B0604020202020204" pitchFamily="34" charset="0"/>
                <a:cs typeface="Arial" panose="020B0604020202020204" pitchFamily="34" charset="0"/>
              </a:rPr>
              <a:t>Civil</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Protection</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local</a:t>
            </a:r>
            <a:r>
              <a:rPr lang="it-IT" b="1" dirty="0">
                <a:solidFill>
                  <a:srgbClr val="C00000"/>
                </a:solidFill>
                <a:latin typeface="Arial" panose="020B0604020202020204" pitchFamily="34" charset="0"/>
                <a:cs typeface="Arial" panose="020B0604020202020204" pitchFamily="34" charset="0"/>
              </a:rPr>
              <a:t> governance»: new tools </a:t>
            </a:r>
            <a:r>
              <a:rPr lang="it-IT" b="1" dirty="0" err="1">
                <a:solidFill>
                  <a:srgbClr val="C00000"/>
                </a:solidFill>
                <a:latin typeface="Arial" panose="020B0604020202020204" pitchFamily="34" charset="0"/>
                <a:cs typeface="Arial" panose="020B0604020202020204" pitchFamily="34" charset="0"/>
              </a:rPr>
              <a:t>required</a:t>
            </a:r>
            <a:endParaRPr lang="it-IT" b="1" dirty="0">
              <a:solidFill>
                <a:srgbClr val="C00000"/>
              </a:solidFill>
              <a:highlight>
                <a:srgbClr val="FFFF00"/>
              </a:highlight>
              <a:latin typeface="Arial" panose="020B0604020202020204" pitchFamily="34" charset="0"/>
              <a:cs typeface="Arial" panose="020B0604020202020204" pitchFamily="34" charset="0"/>
            </a:endParaRPr>
          </a:p>
        </p:txBody>
      </p:sp>
      <p:pic>
        <p:nvPicPr>
          <p:cNvPr id="9" name="Immagine 8">
            <a:extLst>
              <a:ext uri="{FF2B5EF4-FFF2-40B4-BE49-F238E27FC236}">
                <a16:creationId xmlns:a16="http://schemas.microsoft.com/office/drawing/2014/main" id="{5542B008-F97E-BA19-E4D2-6E60536EAA63}"/>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33" y="2998351"/>
            <a:ext cx="2708984" cy="3831640"/>
          </a:xfrm>
          <a:prstGeom prst="rect">
            <a:avLst/>
          </a:prstGeom>
          <a:noFill/>
        </p:spPr>
      </p:pic>
      <p:sp>
        <p:nvSpPr>
          <p:cNvPr id="2" name="CasellaDiTesto 1">
            <a:extLst>
              <a:ext uri="{FF2B5EF4-FFF2-40B4-BE49-F238E27FC236}">
                <a16:creationId xmlns:a16="http://schemas.microsoft.com/office/drawing/2014/main" id="{011C2D9F-A4D4-8D64-8F39-D0DC78AF5F2C}"/>
              </a:ext>
            </a:extLst>
          </p:cNvPr>
          <p:cNvSpPr txBox="1">
            <a:spLocks noChangeArrowheads="1"/>
          </p:cNvSpPr>
          <p:nvPr/>
        </p:nvSpPr>
        <p:spPr bwMode="auto">
          <a:xfrm>
            <a:off x="329510" y="1227885"/>
            <a:ext cx="9970227" cy="4770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it-IT" altLang="it-IT" sz="2500" b="1" dirty="0">
                <a:solidFill>
                  <a:srgbClr val="DD462F"/>
                </a:solidFill>
                <a:latin typeface="Arial" panose="020B0604020202020204" pitchFamily="34" charset="0"/>
                <a:cs typeface="Arial" panose="020B0604020202020204" pitchFamily="34" charset="0"/>
              </a:rPr>
              <a:t>Inner </a:t>
            </a:r>
            <a:r>
              <a:rPr lang="it-IT" altLang="it-IT" sz="2500" b="1" dirty="0" err="1">
                <a:solidFill>
                  <a:srgbClr val="DD462F"/>
                </a:solidFill>
                <a:latin typeface="Arial" panose="020B0604020202020204" pitchFamily="34" charset="0"/>
                <a:cs typeface="Arial" panose="020B0604020202020204" pitchFamily="34" charset="0"/>
              </a:rPr>
              <a:t>Areas</a:t>
            </a:r>
            <a:r>
              <a:rPr lang="it-IT" altLang="it-IT" sz="2500" b="1" dirty="0">
                <a:solidFill>
                  <a:srgbClr val="DD462F"/>
                </a:solidFill>
                <a:latin typeface="Arial" panose="020B0604020202020204" pitchFamily="34" charset="0"/>
                <a:cs typeface="Arial" panose="020B0604020202020204" pitchFamily="34" charset="0"/>
              </a:rPr>
              <a:t> </a:t>
            </a:r>
            <a:r>
              <a:rPr lang="it-IT" altLang="it-IT" sz="2500" b="1" dirty="0" err="1">
                <a:solidFill>
                  <a:srgbClr val="DD462F"/>
                </a:solidFill>
                <a:latin typeface="Arial" panose="020B0604020202020204" pitchFamily="34" charset="0"/>
                <a:cs typeface="Arial" panose="020B0604020202020204" pitchFamily="34" charset="0"/>
              </a:rPr>
              <a:t>Intalian</a:t>
            </a:r>
            <a:r>
              <a:rPr lang="it-IT" altLang="it-IT" sz="2500" b="1" dirty="0">
                <a:solidFill>
                  <a:srgbClr val="DD462F"/>
                </a:solidFill>
                <a:latin typeface="Arial" panose="020B0604020202020204" pitchFamily="34" charset="0"/>
                <a:cs typeface="Arial" panose="020B0604020202020204" pitchFamily="34" charset="0"/>
              </a:rPr>
              <a:t> Strategy 2014-2020 and 2021-2027</a:t>
            </a:r>
          </a:p>
        </p:txBody>
      </p:sp>
      <p:pic>
        <p:nvPicPr>
          <p:cNvPr id="10" name="Immagine 9" descr="Immagine che contiene mappa&#10;&#10;Descrizione generata automaticamente">
            <a:extLst>
              <a:ext uri="{FF2B5EF4-FFF2-40B4-BE49-F238E27FC236}">
                <a16:creationId xmlns:a16="http://schemas.microsoft.com/office/drawing/2014/main" id="{6D46EAB4-86D4-D673-65D8-CA0BAF3582C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8611790" y="650171"/>
            <a:ext cx="3506969" cy="4026234"/>
          </a:xfrm>
          <a:prstGeom prst="rect">
            <a:avLst/>
          </a:prstGeom>
          <a:ln>
            <a:noFill/>
          </a:ln>
          <a:extLst>
            <a:ext uri="{53640926-AAD7-44D8-BBD7-CCE9431645EC}">
              <a14:shadowObscured xmlns:a14="http://schemas.microsoft.com/office/drawing/2010/main"/>
            </a:ext>
          </a:extLst>
        </p:spPr>
      </p:pic>
      <p:sp>
        <p:nvSpPr>
          <p:cNvPr id="11" name="CasellaDiTesto 10">
            <a:extLst>
              <a:ext uri="{FF2B5EF4-FFF2-40B4-BE49-F238E27FC236}">
                <a16:creationId xmlns:a16="http://schemas.microsoft.com/office/drawing/2014/main" id="{B148961E-F2B7-7A48-AE5C-B14DBECCC23A}"/>
              </a:ext>
            </a:extLst>
          </p:cNvPr>
          <p:cNvSpPr txBox="1"/>
          <p:nvPr/>
        </p:nvSpPr>
        <p:spPr>
          <a:xfrm>
            <a:off x="2744291" y="1704939"/>
            <a:ext cx="5643305" cy="2123658"/>
          </a:xfrm>
          <a:prstGeom prst="rect">
            <a:avLst/>
          </a:prstGeom>
          <a:noFill/>
        </p:spPr>
        <p:txBody>
          <a:bodyPr wrap="square">
            <a:spAutoFit/>
          </a:bodyPr>
          <a:lstStyle/>
          <a:p>
            <a:pPr algn="just"/>
            <a:endParaRPr lang="en-US" sz="2200" dirty="0">
              <a:latin typeface="Calibri" panose="020F0502020204030204" pitchFamily="34" charset="0"/>
              <a:cs typeface="Calibri" panose="020F0502020204030204" pitchFamily="34" charset="0"/>
            </a:endParaRPr>
          </a:p>
          <a:p>
            <a:pPr algn="just"/>
            <a:r>
              <a:rPr lang="en-US" sz="2200" dirty="0">
                <a:latin typeface="Calibri" panose="020F0502020204030204" pitchFamily="34" charset="0"/>
                <a:cs typeface="Calibri" panose="020F0502020204030204" pitchFamily="34" charset="0"/>
              </a:rPr>
              <a:t>Territorial policy for improving the quality of services to citizens and economic opportunities in internal Italian territories at risk of marginalization (potentially affected 59% of the Italian territory and 23% of residents).</a:t>
            </a:r>
            <a:endParaRPr lang="it-IT" sz="2200" i="1" dirty="0">
              <a:solidFill>
                <a:srgbClr val="C00000"/>
              </a:solidFill>
              <a:latin typeface="Calibri" panose="020F0502020204030204" pitchFamily="34" charset="0"/>
              <a:cs typeface="Calibri" panose="020F0502020204030204" pitchFamily="34" charset="0"/>
            </a:endParaRPr>
          </a:p>
        </p:txBody>
      </p:sp>
      <p:sp>
        <p:nvSpPr>
          <p:cNvPr id="12" name="CasellaDiTesto 11">
            <a:extLst>
              <a:ext uri="{FF2B5EF4-FFF2-40B4-BE49-F238E27FC236}">
                <a16:creationId xmlns:a16="http://schemas.microsoft.com/office/drawing/2014/main" id="{CC1349C4-41E8-16BD-A227-BCE40BCC7BBA}"/>
              </a:ext>
            </a:extLst>
          </p:cNvPr>
          <p:cNvSpPr txBox="1"/>
          <p:nvPr/>
        </p:nvSpPr>
        <p:spPr>
          <a:xfrm>
            <a:off x="2776365" y="3806213"/>
            <a:ext cx="5643305" cy="1446550"/>
          </a:xfrm>
          <a:prstGeom prst="rect">
            <a:avLst/>
          </a:prstGeom>
          <a:noFill/>
        </p:spPr>
        <p:txBody>
          <a:bodyPr wrap="square">
            <a:spAutoFit/>
          </a:bodyPr>
          <a:lstStyle/>
          <a:p>
            <a:pPr algn="just"/>
            <a:r>
              <a:rPr lang="it-IT" sz="2200" i="1" dirty="0">
                <a:latin typeface="Calibri" panose="020F0502020204030204" pitchFamily="34" charset="0"/>
                <a:cs typeface="Calibri" panose="020F0502020204030204" pitchFamily="34" charset="0"/>
              </a:rPr>
              <a:t>For 2014-2020 in Umbria </a:t>
            </a:r>
            <a:r>
              <a:rPr lang="it-IT" sz="2200" i="1" dirty="0" err="1">
                <a:latin typeface="Calibri" panose="020F0502020204030204" pitchFamily="34" charset="0"/>
                <a:cs typeface="Calibri" panose="020F0502020204030204" pitchFamily="34" charset="0"/>
              </a:rPr>
              <a:t>Region</a:t>
            </a:r>
            <a:r>
              <a:rPr lang="it-IT" sz="2200" i="1" dirty="0">
                <a:latin typeface="Calibri" panose="020F0502020204030204" pitchFamily="34" charset="0"/>
                <a:cs typeface="Calibri" panose="020F0502020204030204" pitchFamily="34" charset="0"/>
              </a:rPr>
              <a:t>, 3 </a:t>
            </a:r>
            <a:r>
              <a:rPr lang="it-IT" sz="2200" i="1" dirty="0" err="1">
                <a:latin typeface="Calibri" panose="020F0502020204030204" pitchFamily="34" charset="0"/>
                <a:cs typeface="Calibri" panose="020F0502020204030204" pitchFamily="34" charset="0"/>
              </a:rPr>
              <a:t>areas</a:t>
            </a:r>
            <a:r>
              <a:rPr lang="it-IT" sz="2200" i="1" dirty="0">
                <a:latin typeface="Calibri" panose="020F0502020204030204" pitchFamily="34" charset="0"/>
                <a:cs typeface="Calibri" panose="020F0502020204030204" pitchFamily="34" charset="0"/>
              </a:rPr>
              <a:t> </a:t>
            </a:r>
            <a:r>
              <a:rPr lang="it-IT" sz="2200" i="1" dirty="0" err="1">
                <a:latin typeface="Calibri" panose="020F0502020204030204" pitchFamily="34" charset="0"/>
                <a:cs typeface="Calibri" panose="020F0502020204030204" pitchFamily="34" charset="0"/>
              </a:rPr>
              <a:t>have</a:t>
            </a:r>
            <a:r>
              <a:rPr lang="it-IT" sz="2200" i="1" dirty="0">
                <a:latin typeface="Calibri" panose="020F0502020204030204" pitchFamily="34" charset="0"/>
                <a:cs typeface="Calibri" panose="020F0502020204030204" pitchFamily="34" charset="0"/>
              </a:rPr>
              <a:t> </a:t>
            </a:r>
            <a:r>
              <a:rPr lang="it-IT" sz="2200" i="1" dirty="0" err="1">
                <a:latin typeface="Calibri" panose="020F0502020204030204" pitchFamily="34" charset="0"/>
                <a:cs typeface="Calibri" panose="020F0502020204030204" pitchFamily="34" charset="0"/>
              </a:rPr>
              <a:t>been</a:t>
            </a:r>
            <a:r>
              <a:rPr lang="it-IT" sz="2200" i="1" dirty="0">
                <a:latin typeface="Calibri" panose="020F0502020204030204" pitchFamily="34" charset="0"/>
                <a:cs typeface="Calibri" panose="020F0502020204030204" pitchFamily="34" charset="0"/>
              </a:rPr>
              <a:t> </a:t>
            </a:r>
            <a:r>
              <a:rPr lang="it-IT" sz="2200" i="1" dirty="0" err="1">
                <a:latin typeface="Calibri" panose="020F0502020204030204" pitchFamily="34" charset="0"/>
                <a:cs typeface="Calibri" panose="020F0502020204030204" pitchFamily="34" charset="0"/>
              </a:rPr>
              <a:t>activated</a:t>
            </a:r>
            <a:r>
              <a:rPr lang="it-IT" sz="2200" i="1" dirty="0">
                <a:latin typeface="Calibri" panose="020F0502020204030204" pitchFamily="34" charset="0"/>
                <a:cs typeface="Calibri" panose="020F0502020204030204" pitchFamily="34" charset="0"/>
              </a:rPr>
              <a:t> (strategy, APQ, project </a:t>
            </a:r>
            <a:r>
              <a:rPr lang="it-IT" sz="2200" i="1" dirty="0" err="1">
                <a:latin typeface="Calibri" panose="020F0502020204030204" pitchFamily="34" charset="0"/>
                <a:cs typeface="Calibri" panose="020F0502020204030204" pitchFamily="34" charset="0"/>
              </a:rPr>
              <a:t>implementation</a:t>
            </a:r>
            <a:r>
              <a:rPr lang="it-IT" sz="2200" i="1" dirty="0">
                <a:latin typeface="Calibri" panose="020F0502020204030204" pitchFamily="34" charset="0"/>
                <a:cs typeface="Calibri" panose="020F0502020204030204" pitchFamily="34" charset="0"/>
              </a:rPr>
              <a:t>): For 2021-2027 </a:t>
            </a:r>
            <a:r>
              <a:rPr lang="it-IT" sz="2200" i="1" dirty="0" err="1">
                <a:latin typeface="Calibri" panose="020F0502020204030204" pitchFamily="34" charset="0"/>
                <a:cs typeface="Calibri" panose="020F0502020204030204" pitchFamily="34" charset="0"/>
              </a:rPr>
              <a:t>other</a:t>
            </a:r>
            <a:r>
              <a:rPr lang="it-IT" sz="2200" i="1" dirty="0">
                <a:latin typeface="Calibri" panose="020F0502020204030204" pitchFamily="34" charset="0"/>
                <a:cs typeface="Calibri" panose="020F0502020204030204" pitchFamily="34" charset="0"/>
              </a:rPr>
              <a:t> 2 </a:t>
            </a:r>
            <a:r>
              <a:rPr lang="it-IT" sz="2200" i="1" dirty="0" err="1">
                <a:latin typeface="Calibri" panose="020F0502020204030204" pitchFamily="34" charset="0"/>
                <a:cs typeface="Calibri" panose="020F0502020204030204" pitchFamily="34" charset="0"/>
              </a:rPr>
              <a:t>areas</a:t>
            </a:r>
            <a:r>
              <a:rPr lang="it-IT" sz="2200" i="1" dirty="0">
                <a:latin typeface="Calibri" panose="020F0502020204030204" pitchFamily="34" charset="0"/>
                <a:cs typeface="Calibri" panose="020F0502020204030204" pitchFamily="34" charset="0"/>
              </a:rPr>
              <a:t>. Budget 21-27 over 61 </a:t>
            </a:r>
            <a:r>
              <a:rPr lang="it-IT" sz="2200" i="1" dirty="0" err="1">
                <a:latin typeface="Calibri" panose="020F0502020204030204" pitchFamily="34" charset="0"/>
                <a:cs typeface="Calibri" panose="020F0502020204030204" pitchFamily="34" charset="0"/>
              </a:rPr>
              <a:t>million</a:t>
            </a:r>
            <a:r>
              <a:rPr lang="it-IT" sz="2200" i="1" dirty="0">
                <a:latin typeface="Calibri" panose="020F0502020204030204" pitchFamily="34" charset="0"/>
                <a:cs typeface="Calibri" panose="020F0502020204030204" pitchFamily="34" charset="0"/>
              </a:rPr>
              <a:t> </a:t>
            </a:r>
            <a:r>
              <a:rPr lang="it-IT" sz="2200" i="1" dirty="0" err="1">
                <a:latin typeface="Calibri" panose="020F0502020204030204" pitchFamily="34" charset="0"/>
                <a:cs typeface="Calibri" panose="020F0502020204030204" pitchFamily="34" charset="0"/>
              </a:rPr>
              <a:t>euros</a:t>
            </a:r>
            <a:endParaRPr lang="it-IT" sz="2200" i="1" dirty="0">
              <a:latin typeface="Calibri" panose="020F0502020204030204" pitchFamily="34" charset="0"/>
              <a:cs typeface="Calibri" panose="020F0502020204030204" pitchFamily="34" charset="0"/>
            </a:endParaRPr>
          </a:p>
        </p:txBody>
      </p:sp>
      <p:sp>
        <p:nvSpPr>
          <p:cNvPr id="14" name="Rectangle 1">
            <a:extLst>
              <a:ext uri="{FF2B5EF4-FFF2-40B4-BE49-F238E27FC236}">
                <a16:creationId xmlns:a16="http://schemas.microsoft.com/office/drawing/2014/main" id="{F1DA5D11-89A6-6B1B-799B-4926D0A5ED96}"/>
              </a:ext>
            </a:extLst>
          </p:cNvPr>
          <p:cNvSpPr>
            <a:spLocks noChangeArrowheads="1"/>
          </p:cNvSpPr>
          <p:nvPr/>
        </p:nvSpPr>
        <p:spPr bwMode="auto">
          <a:xfrm>
            <a:off x="4596646" y="5313467"/>
            <a:ext cx="3762375"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1" u="none" strike="noStrike" cap="none" normalizeH="0" baseline="0" dirty="0" err="1">
                <a:ln>
                  <a:noFill/>
                </a:ln>
                <a:solidFill>
                  <a:srgbClr val="DD462F"/>
                </a:solidFill>
                <a:effectLst/>
                <a:latin typeface="inherit"/>
              </a:rPr>
              <a:t>participated</a:t>
            </a:r>
            <a:r>
              <a:rPr kumimoji="0" lang="it-IT" altLang="it-IT" sz="2100" b="0" i="1" u="none" strike="noStrike" cap="none" normalizeH="0" baseline="0" dirty="0">
                <a:ln>
                  <a:noFill/>
                </a:ln>
                <a:solidFill>
                  <a:srgbClr val="DD462F"/>
                </a:solidFill>
                <a:effectLst/>
                <a:latin typeface="inherit"/>
              </a:rPr>
              <a:t> multilevel </a:t>
            </a:r>
            <a:r>
              <a:rPr kumimoji="0" lang="it-IT" altLang="it-IT" sz="2100" b="0" i="1" u="none" strike="noStrike" cap="none" normalizeH="0" baseline="0" dirty="0" err="1">
                <a:ln>
                  <a:noFill/>
                </a:ln>
                <a:solidFill>
                  <a:srgbClr val="DD462F"/>
                </a:solidFill>
                <a:effectLst/>
                <a:latin typeface="inherit"/>
              </a:rPr>
              <a:t>approach</a:t>
            </a:r>
            <a:r>
              <a:rPr kumimoji="0" lang="it-IT" altLang="it-IT" sz="2100" b="0" i="1" u="none" strike="noStrike" cap="none" normalizeH="0" baseline="0" dirty="0">
                <a:ln>
                  <a:noFill/>
                </a:ln>
                <a:solidFill>
                  <a:srgbClr val="DD462F"/>
                </a:solidFill>
                <a:effectLst/>
                <a:latin typeface="inherit"/>
              </a:rPr>
              <a:t>!</a:t>
            </a:r>
            <a:r>
              <a:rPr kumimoji="0" lang="it-IT" altLang="it-IT" sz="800" b="0" i="1" u="none" strike="noStrike" cap="none" normalizeH="0" baseline="0" dirty="0">
                <a:ln>
                  <a:noFill/>
                </a:ln>
                <a:solidFill>
                  <a:srgbClr val="DD462F"/>
                </a:solidFill>
                <a:effectLst/>
              </a:rPr>
              <a:t> </a:t>
            </a:r>
            <a:endParaRPr kumimoji="0" lang="it-IT" altLang="it-IT" sz="1800" b="0" i="1" u="none" strike="noStrike" cap="none" normalizeH="0" baseline="0" dirty="0">
              <a:ln>
                <a:noFill/>
              </a:ln>
              <a:solidFill>
                <a:srgbClr val="DD462F"/>
              </a:solidFill>
              <a:effectLst/>
              <a:latin typeface="Arial" panose="020B0604020202020204" pitchFamily="34" charset="0"/>
            </a:endParaRPr>
          </a:p>
        </p:txBody>
      </p:sp>
    </p:spTree>
    <p:extLst>
      <p:ext uri="{BB962C8B-B14F-4D97-AF65-F5344CB8AC3E}">
        <p14:creationId xmlns:p14="http://schemas.microsoft.com/office/powerpoint/2010/main" val="141563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4E295E8E-8AF3-F652-F7E9-64792D3BA0B0}"/>
              </a:ext>
            </a:extLst>
          </p:cNvPr>
          <p:cNvSpPr/>
          <p:nvPr/>
        </p:nvSpPr>
        <p:spPr>
          <a:xfrm>
            <a:off x="3371850" y="6113244"/>
            <a:ext cx="8531225" cy="6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rgbClr val="00B050"/>
                </a:solidFill>
                <a:latin typeface="Arial" panose="020B0604020202020204" pitchFamily="34" charset="0"/>
                <a:cs typeface="Arial" panose="020B0604020202020204" pitchFamily="34" charset="0"/>
              </a:rPr>
              <a:t>Master </a:t>
            </a:r>
            <a:r>
              <a:rPr lang="en-US" sz="1200" b="1" dirty="0" err="1">
                <a:solidFill>
                  <a:srgbClr val="00B050"/>
                </a:solidFill>
                <a:latin typeface="Arial" panose="020B0604020202020204" pitchFamily="34" charset="0"/>
                <a:cs typeface="Arial" panose="020B0604020202020204" pitchFamily="34" charset="0"/>
              </a:rPr>
              <a:t>multidisciplinare</a:t>
            </a:r>
            <a:r>
              <a:rPr lang="en-US" sz="1200" b="1" dirty="0">
                <a:solidFill>
                  <a:srgbClr val="00B050"/>
                </a:solidFill>
                <a:latin typeface="Arial" panose="020B0604020202020204" pitchFamily="34" charset="0"/>
                <a:cs typeface="Arial" panose="020B0604020202020204" pitchFamily="34" charset="0"/>
              </a:rPr>
              <a:t> di II Livello in  O.P.E.M. - </a:t>
            </a:r>
            <a:r>
              <a:rPr lang="en-US" sz="1200" i="1" dirty="0">
                <a:solidFill>
                  <a:srgbClr val="00B050"/>
                </a:solidFill>
                <a:latin typeface="Arial" panose="020B0604020202020204" pitchFamily="34" charset="0"/>
                <a:cs typeface="Arial" panose="020B0604020202020204" pitchFamily="34" charset="0"/>
              </a:rPr>
              <a:t>Official of Prevention and Emergency Management – A.A. 21-22</a:t>
            </a:r>
          </a:p>
        </p:txBody>
      </p:sp>
      <p:pic>
        <p:nvPicPr>
          <p:cNvPr id="6" name="Segnaposto contenuto 2">
            <a:extLst>
              <a:ext uri="{FF2B5EF4-FFF2-40B4-BE49-F238E27FC236}">
                <a16:creationId xmlns:a16="http://schemas.microsoft.com/office/drawing/2014/main" id="{DE3F0977-99E0-1DF5-F6C9-CA6A6A6D335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870902" y="5431274"/>
            <a:ext cx="1613322" cy="6859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 name="Immagine 6">
            <a:extLst>
              <a:ext uri="{FF2B5EF4-FFF2-40B4-BE49-F238E27FC236}">
                <a16:creationId xmlns:a16="http://schemas.microsoft.com/office/drawing/2014/main" id="{EC163841-CAC5-053B-0FF1-976CDE94653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9483" y="4805867"/>
            <a:ext cx="1944216" cy="629390"/>
          </a:xfrm>
          <a:prstGeom prst="rect">
            <a:avLst/>
          </a:prstGeom>
          <a:noFill/>
          <a:ln>
            <a:noFill/>
          </a:ln>
        </p:spPr>
      </p:pic>
      <p:sp>
        <p:nvSpPr>
          <p:cNvPr id="8" name="Titolo 1">
            <a:extLst>
              <a:ext uri="{FF2B5EF4-FFF2-40B4-BE49-F238E27FC236}">
                <a16:creationId xmlns:a16="http://schemas.microsoft.com/office/drawing/2014/main" id="{28EACF6E-5043-9F96-72B3-458B399F576E}"/>
              </a:ext>
            </a:extLst>
          </p:cNvPr>
          <p:cNvSpPr txBox="1">
            <a:spLocks/>
          </p:cNvSpPr>
          <p:nvPr/>
        </p:nvSpPr>
        <p:spPr>
          <a:xfrm>
            <a:off x="148079" y="-57908"/>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b="1" dirty="0" err="1">
                <a:solidFill>
                  <a:srgbClr val="C00000"/>
                </a:solidFill>
                <a:latin typeface="Arial" panose="020B0604020202020204" pitchFamily="34" charset="0"/>
                <a:cs typeface="Arial" panose="020B0604020202020204" pitchFamily="34" charset="0"/>
              </a:rPr>
              <a:t>Civil</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Protection</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local</a:t>
            </a:r>
            <a:r>
              <a:rPr lang="it-IT" b="1" dirty="0">
                <a:solidFill>
                  <a:srgbClr val="C00000"/>
                </a:solidFill>
                <a:latin typeface="Arial" panose="020B0604020202020204" pitchFamily="34" charset="0"/>
                <a:cs typeface="Arial" panose="020B0604020202020204" pitchFamily="34" charset="0"/>
              </a:rPr>
              <a:t> governance»: new tools </a:t>
            </a:r>
            <a:r>
              <a:rPr lang="it-IT" b="1" dirty="0" err="1">
                <a:solidFill>
                  <a:srgbClr val="C00000"/>
                </a:solidFill>
                <a:latin typeface="Arial" panose="020B0604020202020204" pitchFamily="34" charset="0"/>
                <a:cs typeface="Arial" panose="020B0604020202020204" pitchFamily="34" charset="0"/>
              </a:rPr>
              <a:t>required</a:t>
            </a:r>
            <a:endParaRPr lang="it-IT" b="1" dirty="0">
              <a:solidFill>
                <a:srgbClr val="C00000"/>
              </a:solidFill>
              <a:highlight>
                <a:srgbClr val="FFFF00"/>
              </a:highlight>
              <a:latin typeface="Arial" panose="020B0604020202020204" pitchFamily="34" charset="0"/>
              <a:cs typeface="Arial" panose="020B0604020202020204" pitchFamily="34" charset="0"/>
            </a:endParaRPr>
          </a:p>
        </p:txBody>
      </p:sp>
      <p:sp>
        <p:nvSpPr>
          <p:cNvPr id="2" name="CasellaDiTesto 1">
            <a:extLst>
              <a:ext uri="{FF2B5EF4-FFF2-40B4-BE49-F238E27FC236}">
                <a16:creationId xmlns:a16="http://schemas.microsoft.com/office/drawing/2014/main" id="{011C2D9F-A4D4-8D64-8F39-D0DC78AF5F2C}"/>
              </a:ext>
            </a:extLst>
          </p:cNvPr>
          <p:cNvSpPr txBox="1">
            <a:spLocks noChangeArrowheads="1"/>
          </p:cNvSpPr>
          <p:nvPr/>
        </p:nvSpPr>
        <p:spPr bwMode="auto">
          <a:xfrm>
            <a:off x="329510" y="1227885"/>
            <a:ext cx="9970227" cy="4770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it-IT" altLang="it-IT" sz="2500" b="1" dirty="0" err="1">
                <a:solidFill>
                  <a:srgbClr val="DD462F"/>
                </a:solidFill>
                <a:latin typeface="Arial" panose="020B0604020202020204" pitchFamily="34" charset="0"/>
                <a:cs typeface="Arial" panose="020B0604020202020204" pitchFamily="34" charset="0"/>
              </a:rPr>
              <a:t>Optimal</a:t>
            </a:r>
            <a:r>
              <a:rPr lang="it-IT" altLang="it-IT" sz="2500" b="1" dirty="0">
                <a:solidFill>
                  <a:srgbClr val="DD462F"/>
                </a:solidFill>
                <a:latin typeface="Arial" panose="020B0604020202020204" pitchFamily="34" charset="0"/>
                <a:cs typeface="Arial" panose="020B0604020202020204" pitchFamily="34" charset="0"/>
              </a:rPr>
              <a:t> </a:t>
            </a:r>
            <a:r>
              <a:rPr lang="it-IT" altLang="it-IT" sz="2500" b="1" dirty="0" err="1">
                <a:solidFill>
                  <a:srgbClr val="DD462F"/>
                </a:solidFill>
                <a:latin typeface="Arial" panose="020B0604020202020204" pitchFamily="34" charset="0"/>
                <a:cs typeface="Arial" panose="020B0604020202020204" pitchFamily="34" charset="0"/>
              </a:rPr>
              <a:t>civil</a:t>
            </a:r>
            <a:r>
              <a:rPr lang="it-IT" altLang="it-IT" sz="2500" b="1" dirty="0">
                <a:solidFill>
                  <a:srgbClr val="DD462F"/>
                </a:solidFill>
                <a:latin typeface="Arial" panose="020B0604020202020204" pitchFamily="34" charset="0"/>
                <a:cs typeface="Arial" panose="020B0604020202020204" pitchFamily="34" charset="0"/>
              </a:rPr>
              <a:t> </a:t>
            </a:r>
            <a:r>
              <a:rPr lang="it-IT" altLang="it-IT" sz="2500" b="1" dirty="0" err="1">
                <a:solidFill>
                  <a:srgbClr val="DD462F"/>
                </a:solidFill>
                <a:latin typeface="Arial" panose="020B0604020202020204" pitchFamily="34" charset="0"/>
                <a:cs typeface="Arial" panose="020B0604020202020204" pitchFamily="34" charset="0"/>
              </a:rPr>
              <a:t>protection</a:t>
            </a:r>
            <a:r>
              <a:rPr lang="it-IT" altLang="it-IT" sz="2500" b="1" dirty="0">
                <a:solidFill>
                  <a:srgbClr val="DD462F"/>
                </a:solidFill>
                <a:latin typeface="Arial" panose="020B0604020202020204" pitchFamily="34" charset="0"/>
                <a:cs typeface="Arial" panose="020B0604020202020204" pitchFamily="34" charset="0"/>
              </a:rPr>
              <a:t> </a:t>
            </a:r>
            <a:r>
              <a:rPr lang="it-IT" altLang="it-IT" sz="2500" b="1" dirty="0" err="1">
                <a:solidFill>
                  <a:srgbClr val="DD462F"/>
                </a:solidFill>
                <a:latin typeface="Arial" panose="020B0604020202020204" pitchFamily="34" charset="0"/>
                <a:cs typeface="Arial" panose="020B0604020202020204" pitchFamily="34" charset="0"/>
              </a:rPr>
              <a:t>Territorial</a:t>
            </a:r>
            <a:r>
              <a:rPr lang="it-IT" altLang="it-IT" sz="2500" b="1" dirty="0">
                <a:solidFill>
                  <a:srgbClr val="DD462F"/>
                </a:solidFill>
                <a:latin typeface="Arial" panose="020B0604020202020204" pitchFamily="34" charset="0"/>
                <a:cs typeface="Arial" panose="020B0604020202020204" pitchFamily="34" charset="0"/>
              </a:rPr>
              <a:t> </a:t>
            </a:r>
            <a:r>
              <a:rPr lang="it-IT" altLang="it-IT" sz="2500" b="1" dirty="0" err="1">
                <a:solidFill>
                  <a:srgbClr val="DD462F"/>
                </a:solidFill>
                <a:latin typeface="Arial" panose="020B0604020202020204" pitchFamily="34" charset="0"/>
                <a:cs typeface="Arial" panose="020B0604020202020204" pitchFamily="34" charset="0"/>
              </a:rPr>
              <a:t>Areas</a:t>
            </a:r>
            <a:endParaRPr lang="it-IT" altLang="it-IT" sz="2500" b="1" dirty="0">
              <a:solidFill>
                <a:srgbClr val="DD462F"/>
              </a:solidFill>
              <a:latin typeface="Arial" panose="020B0604020202020204" pitchFamily="34" charset="0"/>
              <a:cs typeface="Arial" panose="020B0604020202020204" pitchFamily="34" charset="0"/>
            </a:endParaRPr>
          </a:p>
        </p:txBody>
      </p:sp>
      <p:sp>
        <p:nvSpPr>
          <p:cNvPr id="3" name="CasellaDiTesto 2">
            <a:extLst>
              <a:ext uri="{FF2B5EF4-FFF2-40B4-BE49-F238E27FC236}">
                <a16:creationId xmlns:a16="http://schemas.microsoft.com/office/drawing/2014/main" id="{3CC768CE-6FA4-24CA-B1D8-D02079C8DD09}"/>
              </a:ext>
            </a:extLst>
          </p:cNvPr>
          <p:cNvSpPr txBox="1"/>
          <p:nvPr/>
        </p:nvSpPr>
        <p:spPr>
          <a:xfrm>
            <a:off x="3819524" y="1704939"/>
            <a:ext cx="7896225" cy="1292662"/>
          </a:xfrm>
          <a:prstGeom prst="rect">
            <a:avLst/>
          </a:prstGeom>
          <a:noFill/>
        </p:spPr>
        <p:txBody>
          <a:bodyPr wrap="square">
            <a:spAutoFit/>
          </a:bodyPr>
          <a:lstStyle/>
          <a:p>
            <a:pPr algn="just"/>
            <a:r>
              <a:rPr lang="en-US" sz="2600" dirty="0">
                <a:latin typeface="Calibri" panose="020F0502020204030204" pitchFamily="34" charset="0"/>
                <a:cs typeface="Calibri" panose="020F0502020204030204" pitchFamily="34" charset="0"/>
              </a:rPr>
              <a:t>“Identified by the Regions as the basic articulation of the civil protection function at a territorial level” (by recent new law for civil protection, 2018).</a:t>
            </a:r>
            <a:endParaRPr lang="it-IT" sz="2600" dirty="0">
              <a:latin typeface="Calibri" panose="020F0502020204030204" pitchFamily="34" charset="0"/>
              <a:cs typeface="Calibri" panose="020F0502020204030204" pitchFamily="34" charset="0"/>
            </a:endParaRPr>
          </a:p>
        </p:txBody>
      </p:sp>
      <p:pic>
        <p:nvPicPr>
          <p:cNvPr id="4" name="Immagine 3">
            <a:extLst>
              <a:ext uri="{FF2B5EF4-FFF2-40B4-BE49-F238E27FC236}">
                <a16:creationId xmlns:a16="http://schemas.microsoft.com/office/drawing/2014/main" id="{3AD8D101-DB7A-09AD-B865-EB9290736F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677750"/>
            <a:ext cx="3619500" cy="5118477"/>
          </a:xfrm>
          <a:prstGeom prst="rect">
            <a:avLst/>
          </a:prstGeom>
        </p:spPr>
      </p:pic>
      <p:sp>
        <p:nvSpPr>
          <p:cNvPr id="14" name="CasellaDiTesto 13">
            <a:extLst>
              <a:ext uri="{FF2B5EF4-FFF2-40B4-BE49-F238E27FC236}">
                <a16:creationId xmlns:a16="http://schemas.microsoft.com/office/drawing/2014/main" id="{F5B89A8B-626E-25CF-665D-2D59E24B8495}"/>
              </a:ext>
            </a:extLst>
          </p:cNvPr>
          <p:cNvSpPr txBox="1"/>
          <p:nvPr/>
        </p:nvSpPr>
        <p:spPr>
          <a:xfrm>
            <a:off x="3819523" y="3094603"/>
            <a:ext cx="7896225" cy="1107996"/>
          </a:xfrm>
          <a:prstGeom prst="rect">
            <a:avLst/>
          </a:prstGeom>
          <a:noFill/>
        </p:spPr>
        <p:txBody>
          <a:bodyPr wrap="square">
            <a:spAutoFit/>
          </a:bodyPr>
          <a:lstStyle/>
          <a:p>
            <a:pPr algn="just"/>
            <a:r>
              <a:rPr lang="en-US" sz="2200" i="1" dirty="0">
                <a:latin typeface="Calibri" panose="020F0502020204030204" pitchFamily="34" charset="0"/>
                <a:cs typeface="Calibri" panose="020F0502020204030204" pitchFamily="34" charset="0"/>
              </a:rPr>
              <a:t>In Umbria, after a participatory process activated in 2019, 9 optimal areas were formally identified in 2021 (with a Primary and a Secondary Center of reference)</a:t>
            </a:r>
            <a:endParaRPr lang="it-IT" sz="2200" i="1" dirty="0">
              <a:latin typeface="Calibri" panose="020F0502020204030204" pitchFamily="34" charset="0"/>
              <a:cs typeface="Calibri" panose="020F0502020204030204" pitchFamily="34" charset="0"/>
            </a:endParaRPr>
          </a:p>
        </p:txBody>
      </p:sp>
      <p:pic>
        <p:nvPicPr>
          <p:cNvPr id="15" name="Immagine 14">
            <a:extLst>
              <a:ext uri="{FF2B5EF4-FFF2-40B4-BE49-F238E27FC236}">
                <a16:creationId xmlns:a16="http://schemas.microsoft.com/office/drawing/2014/main" id="{FC513D11-9459-BF47-1D11-0ADED80B8CA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9717" y="4236988"/>
            <a:ext cx="3009902" cy="1956436"/>
          </a:xfrm>
          <a:prstGeom prst="rect">
            <a:avLst/>
          </a:prstGeom>
        </p:spPr>
      </p:pic>
      <p:sp>
        <p:nvSpPr>
          <p:cNvPr id="16" name="Rectangle 1">
            <a:extLst>
              <a:ext uri="{FF2B5EF4-FFF2-40B4-BE49-F238E27FC236}">
                <a16:creationId xmlns:a16="http://schemas.microsoft.com/office/drawing/2014/main" id="{867B9BF5-A021-F67B-05E3-701C2194E3C8}"/>
              </a:ext>
            </a:extLst>
          </p:cNvPr>
          <p:cNvSpPr>
            <a:spLocks noChangeArrowheads="1"/>
          </p:cNvSpPr>
          <p:nvPr/>
        </p:nvSpPr>
        <p:spPr bwMode="auto">
          <a:xfrm>
            <a:off x="7096125" y="4387265"/>
            <a:ext cx="3762375"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1" u="none" strike="noStrike" cap="none" normalizeH="0" baseline="0" dirty="0" err="1">
                <a:ln>
                  <a:noFill/>
                </a:ln>
                <a:solidFill>
                  <a:srgbClr val="DD462F"/>
                </a:solidFill>
                <a:effectLst/>
                <a:latin typeface="inherit"/>
              </a:rPr>
              <a:t>participated</a:t>
            </a:r>
            <a:r>
              <a:rPr kumimoji="0" lang="it-IT" altLang="it-IT" sz="2100" b="0" i="1" u="none" strike="noStrike" cap="none" normalizeH="0" baseline="0" dirty="0">
                <a:ln>
                  <a:noFill/>
                </a:ln>
                <a:solidFill>
                  <a:srgbClr val="DD462F"/>
                </a:solidFill>
                <a:effectLst/>
                <a:latin typeface="inherit"/>
              </a:rPr>
              <a:t> multilevel </a:t>
            </a:r>
            <a:r>
              <a:rPr kumimoji="0" lang="it-IT" altLang="it-IT" sz="2100" b="0" i="1" u="none" strike="noStrike" cap="none" normalizeH="0" baseline="0" dirty="0" err="1">
                <a:ln>
                  <a:noFill/>
                </a:ln>
                <a:solidFill>
                  <a:srgbClr val="DD462F"/>
                </a:solidFill>
                <a:effectLst/>
                <a:latin typeface="inherit"/>
              </a:rPr>
              <a:t>approach</a:t>
            </a:r>
            <a:r>
              <a:rPr kumimoji="0" lang="it-IT" altLang="it-IT" sz="2100" b="0" i="1" u="none" strike="noStrike" cap="none" normalizeH="0" baseline="0" dirty="0">
                <a:ln>
                  <a:noFill/>
                </a:ln>
                <a:solidFill>
                  <a:srgbClr val="DD462F"/>
                </a:solidFill>
                <a:effectLst/>
                <a:latin typeface="inherit"/>
              </a:rPr>
              <a:t>!</a:t>
            </a:r>
            <a:r>
              <a:rPr kumimoji="0" lang="it-IT" altLang="it-IT" sz="800" b="0" i="1" u="none" strike="noStrike" cap="none" normalizeH="0" baseline="0" dirty="0">
                <a:ln>
                  <a:noFill/>
                </a:ln>
                <a:solidFill>
                  <a:srgbClr val="DD462F"/>
                </a:solidFill>
                <a:effectLst/>
              </a:rPr>
              <a:t> </a:t>
            </a:r>
            <a:endParaRPr kumimoji="0" lang="it-IT" altLang="it-IT" sz="1800" b="0" i="1" u="none" strike="noStrike" cap="none" normalizeH="0" baseline="0" dirty="0">
              <a:ln>
                <a:noFill/>
              </a:ln>
              <a:solidFill>
                <a:srgbClr val="DD462F"/>
              </a:solidFill>
              <a:effectLst/>
              <a:latin typeface="Arial" panose="020B0604020202020204" pitchFamily="34" charset="0"/>
            </a:endParaRPr>
          </a:p>
        </p:txBody>
      </p:sp>
    </p:spTree>
    <p:extLst>
      <p:ext uri="{BB962C8B-B14F-4D97-AF65-F5344CB8AC3E}">
        <p14:creationId xmlns:p14="http://schemas.microsoft.com/office/powerpoint/2010/main" val="227557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7ED6A970-0B46-D0A7-94B6-48BFD3DCC6F3}"/>
              </a:ext>
            </a:extLst>
          </p:cNvPr>
          <p:cNvSpPr>
            <a:spLocks noChangeArrowheads="1"/>
          </p:cNvSpPr>
          <p:nvPr/>
        </p:nvSpPr>
        <p:spPr bwMode="auto">
          <a:xfrm>
            <a:off x="400051" y="1311820"/>
            <a:ext cx="7772400" cy="255968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it-IT" altLang="it-IT" sz="2100" dirty="0" err="1">
                <a:solidFill>
                  <a:srgbClr val="202124"/>
                </a:solidFill>
                <a:latin typeface="inherit"/>
              </a:rPr>
              <a:t>If</a:t>
            </a:r>
            <a:r>
              <a:rPr lang="it-IT" altLang="it-IT" sz="2100" dirty="0">
                <a:solidFill>
                  <a:srgbClr val="202124"/>
                </a:solidFill>
                <a:latin typeface="inherit"/>
              </a:rPr>
              <a:t> IA and OA </a:t>
            </a:r>
            <a:r>
              <a:rPr lang="it-IT" altLang="it-IT" sz="2100" dirty="0" err="1">
                <a:solidFill>
                  <a:srgbClr val="202124"/>
                </a:solidFill>
                <a:latin typeface="inherit"/>
              </a:rPr>
              <a:t>borders</a:t>
            </a:r>
            <a:r>
              <a:rPr lang="it-IT" altLang="it-IT" sz="2100" dirty="0">
                <a:solidFill>
                  <a:srgbClr val="202124"/>
                </a:solidFill>
                <a:latin typeface="inherit"/>
              </a:rPr>
              <a:t> are the </a:t>
            </a:r>
            <a:r>
              <a:rPr lang="it-IT" altLang="it-IT" sz="2100" dirty="0" err="1">
                <a:solidFill>
                  <a:srgbClr val="202124"/>
                </a:solidFill>
                <a:latin typeface="inherit"/>
              </a:rPr>
              <a:t>same</a:t>
            </a:r>
            <a:r>
              <a:rPr lang="it-IT" altLang="it-IT" sz="2100" dirty="0">
                <a:solidFill>
                  <a:srgbClr val="202124"/>
                </a:solidFill>
                <a:latin typeface="inherit"/>
              </a:rPr>
              <a:t> (</a:t>
            </a:r>
            <a:r>
              <a:rPr lang="it-IT" altLang="it-IT" sz="2100" dirty="0" err="1">
                <a:solidFill>
                  <a:srgbClr val="202124"/>
                </a:solidFill>
                <a:latin typeface="inherit"/>
              </a:rPr>
              <a:t>eg</a:t>
            </a:r>
            <a:r>
              <a:rPr lang="it-IT" altLang="it-IT" sz="2100" dirty="0">
                <a:solidFill>
                  <a:srgbClr val="202124"/>
                </a:solidFill>
                <a:latin typeface="inherit"/>
              </a:rPr>
              <a:t> Orvieto area, in Umbria), </a:t>
            </a:r>
            <a:r>
              <a:rPr lang="it-IT" altLang="it-IT" sz="2100" dirty="0" err="1">
                <a:solidFill>
                  <a:srgbClr val="202124"/>
                </a:solidFill>
                <a:latin typeface="inherit"/>
              </a:rPr>
              <a:t>m</a:t>
            </a:r>
            <a:r>
              <a:rPr kumimoji="0" lang="it-IT" altLang="it-IT" sz="2100" b="0" i="0" u="none" strike="noStrike" cap="none" normalizeH="0" baseline="0" dirty="0" err="1">
                <a:ln>
                  <a:noFill/>
                </a:ln>
                <a:solidFill>
                  <a:srgbClr val="202124"/>
                </a:solidFill>
                <a:effectLst/>
                <a:latin typeface="inherit"/>
              </a:rPr>
              <a:t>unicipalities</a:t>
            </a:r>
            <a:r>
              <a:rPr kumimoji="0" lang="it-IT" altLang="it-IT" sz="2100" b="0" i="0" u="none" strike="noStrike" cap="none" normalizeH="0" baseline="0" dirty="0">
                <a:ln>
                  <a:noFill/>
                </a:ln>
                <a:solidFill>
                  <a:srgbClr val="202124"/>
                </a:solidFill>
                <a:effectLst/>
                <a:latin typeface="inherit"/>
              </a:rPr>
              <a:t> are </a:t>
            </a:r>
            <a:r>
              <a:rPr kumimoji="0" lang="it-IT" altLang="it-IT" sz="2100" b="0" i="0" u="none" strike="noStrike" cap="none" normalizeH="0" baseline="0" dirty="0" err="1">
                <a:ln>
                  <a:noFill/>
                </a:ln>
                <a:solidFill>
                  <a:srgbClr val="202124"/>
                </a:solidFill>
                <a:effectLst/>
                <a:latin typeface="inherit"/>
              </a:rPr>
              <a:t>accustomed</a:t>
            </a:r>
            <a:r>
              <a:rPr kumimoji="0" lang="it-IT" altLang="it-IT" sz="2100" b="0" i="0" u="none" strike="noStrike" cap="none" normalizeH="0" baseline="0" dirty="0">
                <a:ln>
                  <a:noFill/>
                </a:ln>
                <a:solidFill>
                  <a:srgbClr val="202124"/>
                </a:solidFill>
                <a:effectLst/>
                <a:latin typeface="inherit"/>
              </a:rPr>
              <a:t> to work with a </a:t>
            </a:r>
            <a:r>
              <a:rPr kumimoji="0" lang="it-IT" altLang="it-IT" sz="2100" b="0" i="0" u="none" strike="noStrike" cap="none" normalizeH="0" baseline="0" dirty="0" err="1">
                <a:ln>
                  <a:noFill/>
                </a:ln>
                <a:solidFill>
                  <a:srgbClr val="202124"/>
                </a:solidFill>
                <a:effectLst/>
                <a:latin typeface="inherit"/>
              </a:rPr>
              <a:t>supra-municipal</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perspective</a:t>
            </a:r>
            <a:r>
              <a:rPr kumimoji="0" lang="it-IT" altLang="it-IT" sz="2100" b="0" i="0" u="none" strike="noStrike" cap="none" normalizeH="0" baseline="0" dirty="0">
                <a:ln>
                  <a:noFill/>
                </a:ln>
                <a:solidFill>
                  <a:srgbClr val="202124"/>
                </a:solidFill>
                <a:effectLst/>
                <a:latin typeface="inherit"/>
              </a:rPr>
              <a:t>; Area strategy </a:t>
            </a:r>
            <a:r>
              <a:rPr kumimoji="0" lang="it-IT" altLang="it-IT" sz="2100" b="0" i="0" u="none" strike="noStrike" cap="none" normalizeH="0" baseline="0" dirty="0" err="1">
                <a:ln>
                  <a:noFill/>
                </a:ln>
                <a:solidFill>
                  <a:srgbClr val="202124"/>
                </a:solidFill>
                <a:effectLst/>
                <a:latin typeface="inherit"/>
              </a:rPr>
              <a:t>already</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defined</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territorial</a:t>
            </a:r>
            <a:r>
              <a:rPr kumimoji="0" lang="it-IT" altLang="it-IT" sz="2100" b="0" i="0" u="none" strike="noStrike" cap="none" normalizeH="0" baseline="0" dirty="0">
                <a:ln>
                  <a:noFill/>
                </a:ln>
                <a:solidFill>
                  <a:srgbClr val="202124"/>
                </a:solidFill>
                <a:effectLst/>
                <a:latin typeface="inherit"/>
              </a:rPr>
              <a:t> marketing </a:t>
            </a:r>
            <a:r>
              <a:rPr kumimoji="0" lang="it-IT" altLang="it-IT" sz="2100" b="0" i="0" u="none" strike="noStrike" cap="none" normalizeH="0" baseline="0" dirty="0" err="1">
                <a:ln>
                  <a:noFill/>
                </a:ln>
                <a:solidFill>
                  <a:srgbClr val="202124"/>
                </a:solidFill>
                <a:effectLst/>
                <a:latin typeface="inherit"/>
              </a:rPr>
              <a:t>together</a:t>
            </a:r>
            <a:r>
              <a:rPr kumimoji="0" lang="it-IT" altLang="it-IT" sz="2100" b="0" i="0" u="none" strike="noStrike" cap="none" normalizeH="0" baseline="0" dirty="0">
                <a:ln>
                  <a:noFill/>
                </a:ln>
                <a:solidFill>
                  <a:srgbClr val="202124"/>
                </a:solidFill>
                <a:effectLst/>
                <a:latin typeface="inherit"/>
              </a:rPr>
              <a:t> with stakeholders); The </a:t>
            </a:r>
            <a:r>
              <a:rPr kumimoji="0" lang="it-IT" altLang="it-IT" sz="2100" b="0" i="0" u="none" strike="noStrike" cap="none" normalizeH="0" baseline="0" dirty="0" err="1">
                <a:ln>
                  <a:noFill/>
                </a:ln>
                <a:solidFill>
                  <a:srgbClr val="202124"/>
                </a:solidFill>
                <a:effectLst/>
                <a:latin typeface="inherit"/>
              </a:rPr>
              <a:t>associated</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function</a:t>
            </a:r>
            <a:r>
              <a:rPr kumimoji="0" lang="it-IT" altLang="it-IT" sz="2100" b="0" i="0" u="none" strike="noStrike" cap="none" normalizeH="0" baseline="0" dirty="0">
                <a:ln>
                  <a:noFill/>
                </a:ln>
                <a:solidFill>
                  <a:srgbClr val="202124"/>
                </a:solidFill>
                <a:effectLst/>
                <a:latin typeface="inherit"/>
              </a:rPr>
              <a:t> of </a:t>
            </a:r>
            <a:r>
              <a:rPr kumimoji="0" lang="it-IT" altLang="it-IT" sz="2100" b="0" i="0" u="none" strike="noStrike" cap="none" normalizeH="0" baseline="0" dirty="0" err="1">
                <a:ln>
                  <a:noFill/>
                </a:ln>
                <a:solidFill>
                  <a:srgbClr val="202124"/>
                </a:solidFill>
                <a:effectLst/>
                <a:latin typeface="inherit"/>
              </a:rPr>
              <a:t>Civil</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Protection</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is</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already</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active</a:t>
            </a:r>
            <a:r>
              <a:rPr kumimoji="0" lang="it-IT" altLang="it-IT" sz="2100" b="0" i="0" u="none" strike="noStrike" cap="none" normalizeH="0" baseline="0" dirty="0">
                <a:ln>
                  <a:noFill/>
                </a:ln>
                <a:solidFill>
                  <a:srgbClr val="202124"/>
                </a:solidFill>
                <a:effectLst/>
                <a:latin typeface="inherit"/>
              </a:rPr>
              <a:t> (budget </a:t>
            </a:r>
            <a:r>
              <a:rPr kumimoji="0" lang="it-IT" altLang="it-IT" sz="2100" b="0" i="0" u="none" strike="noStrike" cap="none" normalizeH="0" baseline="0" dirty="0" err="1">
                <a:ln>
                  <a:noFill/>
                </a:ln>
                <a:solidFill>
                  <a:srgbClr val="202124"/>
                </a:solidFill>
                <a:effectLst/>
                <a:latin typeface="inherit"/>
              </a:rPr>
              <a:t>optimization</a:t>
            </a:r>
            <a:r>
              <a:rPr kumimoji="0" lang="it-IT" altLang="it-IT" sz="2100" b="0" i="0" u="none" strike="noStrike" cap="none" normalizeH="0" baseline="0" dirty="0">
                <a:ln>
                  <a:noFill/>
                </a:ln>
                <a:solidFill>
                  <a:srgbClr val="202124"/>
                </a:solidFill>
                <a:effectLst/>
                <a:latin typeface="inherit"/>
              </a:rPr>
              <a:t>); Area </a:t>
            </a:r>
            <a:r>
              <a:rPr kumimoji="0" lang="it-IT" altLang="it-IT" sz="2100" b="0" i="0" u="none" strike="noStrike" cap="none" normalizeH="0" baseline="0" dirty="0" err="1">
                <a:ln>
                  <a:noFill/>
                </a:ln>
                <a:solidFill>
                  <a:srgbClr val="202124"/>
                </a:solidFill>
                <a:effectLst/>
                <a:latin typeface="inherit"/>
              </a:rPr>
              <a:t>Coordination</a:t>
            </a:r>
            <a:r>
              <a:rPr kumimoji="0" lang="it-IT" altLang="it-IT" sz="2100" b="0" i="0" u="none" strike="noStrike" cap="none" normalizeH="0" baseline="0" dirty="0">
                <a:ln>
                  <a:noFill/>
                </a:ln>
                <a:solidFill>
                  <a:srgbClr val="202124"/>
                </a:solidFill>
                <a:effectLst/>
                <a:latin typeface="inherit"/>
              </a:rPr>
              <a:t> Center </a:t>
            </a:r>
            <a:r>
              <a:rPr kumimoji="0" lang="it-IT" altLang="it-IT" sz="2100" b="0" i="0" u="none" strike="noStrike" cap="none" normalizeH="0" baseline="0" dirty="0" err="1">
                <a:ln>
                  <a:noFill/>
                </a:ln>
                <a:solidFill>
                  <a:srgbClr val="202124"/>
                </a:solidFill>
                <a:effectLst/>
                <a:latin typeface="inherit"/>
              </a:rPr>
              <a:t>already</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operational</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at</a:t>
            </a:r>
            <a:r>
              <a:rPr kumimoji="0" lang="it-IT" altLang="it-IT" sz="2100" b="0" i="0" u="none" strike="noStrike" cap="none" normalizeH="0" baseline="0" dirty="0">
                <a:ln>
                  <a:noFill/>
                </a:ln>
                <a:solidFill>
                  <a:srgbClr val="202124"/>
                </a:solidFill>
                <a:effectLst/>
                <a:latin typeface="inherit"/>
              </a:rPr>
              <a:t> the </a:t>
            </a:r>
            <a:r>
              <a:rPr kumimoji="0" lang="it-IT" altLang="it-IT" sz="2100" b="0" i="0" u="none" strike="noStrike" cap="none" normalizeH="0" baseline="0" dirty="0" err="1">
                <a:ln>
                  <a:noFill/>
                </a:ln>
                <a:solidFill>
                  <a:srgbClr val="202124"/>
                </a:solidFill>
                <a:effectLst/>
                <a:latin typeface="inherit"/>
              </a:rPr>
              <a:t>Primary</a:t>
            </a:r>
            <a:r>
              <a:rPr kumimoji="0" lang="it-IT" altLang="it-IT" sz="2100" b="0" i="0" u="none" strike="noStrike" cap="none" normalizeH="0" baseline="0" dirty="0">
                <a:ln>
                  <a:noFill/>
                </a:ln>
                <a:solidFill>
                  <a:srgbClr val="202124"/>
                </a:solidFill>
                <a:effectLst/>
                <a:latin typeface="inherit"/>
              </a:rPr>
              <a:t> Center of the </a:t>
            </a:r>
            <a:r>
              <a:rPr kumimoji="0" lang="it-IT" altLang="it-IT" sz="2100" b="0" i="0" u="none" strike="noStrike" cap="none" normalizeH="0" baseline="0" dirty="0" err="1">
                <a:ln>
                  <a:noFill/>
                </a:ln>
                <a:solidFill>
                  <a:srgbClr val="202124"/>
                </a:solidFill>
                <a:effectLst/>
                <a:latin typeface="inherit"/>
              </a:rPr>
              <a:t>Optimal</a:t>
            </a:r>
            <a:r>
              <a:rPr kumimoji="0" lang="it-IT" altLang="it-IT" sz="2100" b="0" i="0" u="none" strike="noStrike" cap="none" normalizeH="0" baseline="0" dirty="0">
                <a:ln>
                  <a:noFill/>
                </a:ln>
                <a:solidFill>
                  <a:srgbClr val="202124"/>
                </a:solidFill>
                <a:effectLst/>
                <a:latin typeface="inherit"/>
              </a:rPr>
              <a:t> Area </a:t>
            </a:r>
            <a:r>
              <a:rPr kumimoji="0" lang="it-IT" altLang="it-IT" sz="2100" b="0" i="0" u="none" strike="noStrike" cap="none" normalizeH="0" baseline="0" dirty="0" err="1">
                <a:ln>
                  <a:noFill/>
                </a:ln>
                <a:solidFill>
                  <a:srgbClr val="202124"/>
                </a:solidFill>
                <a:effectLst/>
                <a:latin typeface="inherit"/>
              </a:rPr>
              <a:t>coinciding</a:t>
            </a:r>
            <a:r>
              <a:rPr kumimoji="0" lang="it-IT" altLang="it-IT" sz="2100" b="0" i="0" u="none" strike="noStrike" cap="none" normalizeH="0" baseline="0" dirty="0">
                <a:ln>
                  <a:noFill/>
                </a:ln>
                <a:solidFill>
                  <a:srgbClr val="202124"/>
                </a:solidFill>
                <a:effectLst/>
                <a:latin typeface="inherit"/>
              </a:rPr>
              <a:t> with the Lead </a:t>
            </a:r>
            <a:r>
              <a:rPr kumimoji="0" lang="it-IT" altLang="it-IT" sz="2100" b="0" i="0" u="none" strike="noStrike" cap="none" normalizeH="0" baseline="0" dirty="0" err="1">
                <a:ln>
                  <a:noFill/>
                </a:ln>
                <a:solidFill>
                  <a:srgbClr val="202124"/>
                </a:solidFill>
                <a:effectLst/>
                <a:latin typeface="inherit"/>
              </a:rPr>
              <a:t>Municipality</a:t>
            </a:r>
            <a:r>
              <a:rPr kumimoji="0" lang="it-IT" altLang="it-IT" sz="2100" b="0" i="0" u="none" strike="noStrike" cap="none" normalizeH="0" baseline="0" dirty="0">
                <a:ln>
                  <a:noFill/>
                </a:ln>
                <a:solidFill>
                  <a:srgbClr val="202124"/>
                </a:solidFill>
                <a:effectLst/>
                <a:latin typeface="inherit"/>
              </a:rPr>
              <a:t> of the </a:t>
            </a:r>
            <a:r>
              <a:rPr kumimoji="0" lang="it-IT" altLang="it-IT" sz="2100" b="0" i="0" u="none" strike="noStrike" cap="none" normalizeH="0" baseline="0" dirty="0" err="1">
                <a:ln>
                  <a:noFill/>
                </a:ln>
                <a:solidFill>
                  <a:srgbClr val="202124"/>
                </a:solidFill>
                <a:effectLst/>
                <a:latin typeface="inherit"/>
              </a:rPr>
              <a:t>Internal</a:t>
            </a:r>
            <a:r>
              <a:rPr kumimoji="0" lang="it-IT" altLang="it-IT" sz="2100" b="0" i="0" u="none" strike="noStrike" cap="none" normalizeH="0" baseline="0" dirty="0">
                <a:ln>
                  <a:noFill/>
                </a:ln>
                <a:solidFill>
                  <a:srgbClr val="202124"/>
                </a:solidFill>
                <a:effectLst/>
                <a:latin typeface="inherit"/>
              </a:rPr>
              <a:t> Area; </a:t>
            </a:r>
            <a:r>
              <a:rPr kumimoji="0" lang="it-IT" altLang="it-IT" sz="2100" b="0" i="0" u="none" strike="noStrike" cap="none" normalizeH="0" baseline="0" dirty="0" err="1">
                <a:ln>
                  <a:noFill/>
                </a:ln>
                <a:solidFill>
                  <a:srgbClr val="202124"/>
                </a:solidFill>
                <a:effectLst/>
                <a:latin typeface="inherit"/>
              </a:rPr>
              <a:t>Internal</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Areas</a:t>
            </a:r>
            <a:r>
              <a:rPr kumimoji="0" lang="it-IT" altLang="it-IT" sz="2100" b="0" i="0" u="none" strike="noStrike" cap="none" normalizeH="0" baseline="0" dirty="0">
                <a:ln>
                  <a:noFill/>
                </a:ln>
                <a:solidFill>
                  <a:srgbClr val="202124"/>
                </a:solidFill>
                <a:effectLst/>
                <a:latin typeface="inherit"/>
              </a:rPr>
              <a:t> Office </a:t>
            </a:r>
            <a:r>
              <a:rPr kumimoji="0" lang="it-IT" altLang="it-IT" sz="2100" b="0" i="0" u="none" strike="noStrike" cap="none" normalizeH="0" baseline="0" dirty="0" err="1">
                <a:ln>
                  <a:noFill/>
                </a:ln>
                <a:solidFill>
                  <a:srgbClr val="202124"/>
                </a:solidFill>
                <a:effectLst/>
                <a:latin typeface="inherit"/>
              </a:rPr>
              <a:t>already</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err="1">
                <a:ln>
                  <a:noFill/>
                </a:ln>
                <a:solidFill>
                  <a:srgbClr val="202124"/>
                </a:solidFill>
                <a:effectLst/>
                <a:latin typeface="inherit"/>
              </a:rPr>
              <a:t>structured</a:t>
            </a:r>
            <a:r>
              <a:rPr kumimoji="0" lang="it-IT" altLang="it-IT" sz="2100" b="0" i="0" u="none" strike="noStrike" cap="none" normalizeH="0" baseline="0" dirty="0">
                <a:ln>
                  <a:noFill/>
                </a:ln>
                <a:solidFill>
                  <a:srgbClr val="202124"/>
                </a:solidFill>
                <a:effectLst/>
                <a:latin typeface="inherit"/>
              </a:rPr>
              <a:t>.</a:t>
            </a:r>
            <a:r>
              <a:rPr kumimoji="0" lang="it-IT" altLang="it-IT" sz="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3" name="Rettangolo 12">
            <a:extLst>
              <a:ext uri="{FF2B5EF4-FFF2-40B4-BE49-F238E27FC236}">
                <a16:creationId xmlns:a16="http://schemas.microsoft.com/office/drawing/2014/main" id="{4E295E8E-8AF3-F652-F7E9-64792D3BA0B0}"/>
              </a:ext>
            </a:extLst>
          </p:cNvPr>
          <p:cNvSpPr/>
          <p:nvPr/>
        </p:nvSpPr>
        <p:spPr>
          <a:xfrm>
            <a:off x="3371850" y="6113244"/>
            <a:ext cx="8531225" cy="6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rgbClr val="00B050"/>
                </a:solidFill>
                <a:latin typeface="Arial" panose="020B0604020202020204" pitchFamily="34" charset="0"/>
                <a:cs typeface="Arial" panose="020B0604020202020204" pitchFamily="34" charset="0"/>
              </a:rPr>
              <a:t>Master </a:t>
            </a:r>
            <a:r>
              <a:rPr lang="en-US" sz="1200" b="1" dirty="0" err="1">
                <a:solidFill>
                  <a:srgbClr val="00B050"/>
                </a:solidFill>
                <a:latin typeface="Arial" panose="020B0604020202020204" pitchFamily="34" charset="0"/>
                <a:cs typeface="Arial" panose="020B0604020202020204" pitchFamily="34" charset="0"/>
              </a:rPr>
              <a:t>multidisciplinare</a:t>
            </a:r>
            <a:r>
              <a:rPr lang="en-US" sz="1200" b="1" dirty="0">
                <a:solidFill>
                  <a:srgbClr val="00B050"/>
                </a:solidFill>
                <a:latin typeface="Arial" panose="020B0604020202020204" pitchFamily="34" charset="0"/>
                <a:cs typeface="Arial" panose="020B0604020202020204" pitchFamily="34" charset="0"/>
              </a:rPr>
              <a:t> di II Livello in  O.P.E.M. - </a:t>
            </a:r>
            <a:r>
              <a:rPr lang="en-US" sz="1200" i="1" dirty="0">
                <a:solidFill>
                  <a:srgbClr val="00B050"/>
                </a:solidFill>
                <a:latin typeface="Arial" panose="020B0604020202020204" pitchFamily="34" charset="0"/>
                <a:cs typeface="Arial" panose="020B0604020202020204" pitchFamily="34" charset="0"/>
              </a:rPr>
              <a:t>Official of Prevention and Emergency Management – A.A. 21-22</a:t>
            </a:r>
          </a:p>
        </p:txBody>
      </p:sp>
      <p:pic>
        <p:nvPicPr>
          <p:cNvPr id="6" name="Segnaposto contenuto 2">
            <a:extLst>
              <a:ext uri="{FF2B5EF4-FFF2-40B4-BE49-F238E27FC236}">
                <a16:creationId xmlns:a16="http://schemas.microsoft.com/office/drawing/2014/main" id="{DE3F0977-99E0-1DF5-F6C9-CA6A6A6D335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870902" y="5431274"/>
            <a:ext cx="1613322" cy="6859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 name="Immagine 6">
            <a:extLst>
              <a:ext uri="{FF2B5EF4-FFF2-40B4-BE49-F238E27FC236}">
                <a16:creationId xmlns:a16="http://schemas.microsoft.com/office/drawing/2014/main" id="{EC163841-CAC5-053B-0FF1-976CDE94653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58859" y="4691567"/>
            <a:ext cx="1944216" cy="629390"/>
          </a:xfrm>
          <a:prstGeom prst="rect">
            <a:avLst/>
          </a:prstGeom>
          <a:noFill/>
          <a:ln>
            <a:noFill/>
          </a:ln>
        </p:spPr>
      </p:pic>
      <p:sp>
        <p:nvSpPr>
          <p:cNvPr id="8" name="Titolo 1">
            <a:extLst>
              <a:ext uri="{FF2B5EF4-FFF2-40B4-BE49-F238E27FC236}">
                <a16:creationId xmlns:a16="http://schemas.microsoft.com/office/drawing/2014/main" id="{28EACF6E-5043-9F96-72B3-458B399F576E}"/>
              </a:ext>
            </a:extLst>
          </p:cNvPr>
          <p:cNvSpPr txBox="1">
            <a:spLocks/>
          </p:cNvSpPr>
          <p:nvPr/>
        </p:nvSpPr>
        <p:spPr>
          <a:xfrm>
            <a:off x="148079" y="172482"/>
            <a:ext cx="11754996" cy="9630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b="1" dirty="0">
                <a:solidFill>
                  <a:srgbClr val="C00000"/>
                </a:solidFill>
                <a:latin typeface="Arial" panose="020B0604020202020204" pitchFamily="34" charset="0"/>
                <a:cs typeface="Arial" panose="020B0604020202020204" pitchFamily="34" charset="0"/>
              </a:rPr>
              <a:t>«Local governance»: new </a:t>
            </a:r>
            <a:r>
              <a:rPr lang="it-IT" b="1" dirty="0" err="1">
                <a:solidFill>
                  <a:srgbClr val="C00000"/>
                </a:solidFill>
                <a:latin typeface="Arial" panose="020B0604020202020204" pitchFamily="34" charset="0"/>
                <a:cs typeface="Arial" panose="020B0604020202020204" pitchFamily="34" charset="0"/>
              </a:rPr>
              <a:t>synergies</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among</a:t>
            </a:r>
            <a:r>
              <a:rPr lang="it-IT" b="1" dirty="0">
                <a:solidFill>
                  <a:srgbClr val="C00000"/>
                </a:solidFill>
                <a:latin typeface="Arial" panose="020B0604020202020204" pitchFamily="34" charset="0"/>
                <a:cs typeface="Arial" panose="020B0604020202020204" pitchFamily="34" charset="0"/>
              </a:rPr>
              <a:t> </a:t>
            </a:r>
            <a:r>
              <a:rPr lang="it-IT" b="1" dirty="0" err="1">
                <a:solidFill>
                  <a:srgbClr val="C00000"/>
                </a:solidFill>
                <a:latin typeface="Arial" panose="020B0604020202020204" pitchFamily="34" charset="0"/>
                <a:cs typeface="Arial" panose="020B0604020202020204" pitchFamily="34" charset="0"/>
              </a:rPr>
              <a:t>different</a:t>
            </a:r>
            <a:r>
              <a:rPr lang="it-IT" b="1" dirty="0">
                <a:solidFill>
                  <a:srgbClr val="C00000"/>
                </a:solidFill>
                <a:latin typeface="Arial" panose="020B0604020202020204" pitchFamily="34" charset="0"/>
                <a:cs typeface="Arial" panose="020B0604020202020204" pitchFamily="34" charset="0"/>
              </a:rPr>
              <a:t> policies?</a:t>
            </a:r>
            <a:endParaRPr lang="it-IT" b="1" dirty="0">
              <a:solidFill>
                <a:srgbClr val="C00000"/>
              </a:solidFill>
              <a:highlight>
                <a:srgbClr val="FFFF00"/>
              </a:highlight>
              <a:latin typeface="Arial" panose="020B0604020202020204" pitchFamily="34" charset="0"/>
              <a:cs typeface="Arial" panose="020B0604020202020204" pitchFamily="34" charset="0"/>
            </a:endParaRPr>
          </a:p>
        </p:txBody>
      </p:sp>
      <p:pic>
        <p:nvPicPr>
          <p:cNvPr id="5" name="Immagine 4" descr="Immagine che contiene mappa&#10;&#10;Descrizione generata automaticamente">
            <a:extLst>
              <a:ext uri="{FF2B5EF4-FFF2-40B4-BE49-F238E27FC236}">
                <a16:creationId xmlns:a16="http://schemas.microsoft.com/office/drawing/2014/main" id="{51745FBF-D962-4CE4-ECB7-C9D4F896F4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9931" y="956940"/>
            <a:ext cx="3449042" cy="3592310"/>
          </a:xfrm>
          <a:prstGeom prst="rect">
            <a:avLst/>
          </a:prstGeom>
          <a:noFill/>
          <a:ln>
            <a:noFill/>
          </a:ln>
        </p:spPr>
      </p:pic>
      <p:pic>
        <p:nvPicPr>
          <p:cNvPr id="9" name="Immagine 8" descr="Immagine che contiene mappa&#10;&#10;Descrizione generata automaticamente">
            <a:extLst>
              <a:ext uri="{FF2B5EF4-FFF2-40B4-BE49-F238E27FC236}">
                <a16:creationId xmlns:a16="http://schemas.microsoft.com/office/drawing/2014/main" id="{A39C3A4B-2642-CFD1-8991-40CEB9176D75}"/>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2513" y="3999990"/>
            <a:ext cx="3449042" cy="2424578"/>
          </a:xfrm>
          <a:prstGeom prst="rect">
            <a:avLst/>
          </a:prstGeom>
          <a:noFill/>
          <a:ln w="9525" cmpd="sng">
            <a:solidFill>
              <a:srgbClr val="000000"/>
            </a:solidFill>
            <a:miter lim="800000"/>
            <a:headEnd/>
            <a:tailEnd/>
          </a:ln>
          <a:effectLst/>
        </p:spPr>
      </p:pic>
      <p:sp>
        <p:nvSpPr>
          <p:cNvPr id="11" name="Rectangle 1">
            <a:extLst>
              <a:ext uri="{FF2B5EF4-FFF2-40B4-BE49-F238E27FC236}">
                <a16:creationId xmlns:a16="http://schemas.microsoft.com/office/drawing/2014/main" id="{DE7F0469-1410-4272-0A17-783D643CE737}"/>
              </a:ext>
            </a:extLst>
          </p:cNvPr>
          <p:cNvSpPr>
            <a:spLocks noChangeArrowheads="1"/>
          </p:cNvSpPr>
          <p:nvPr/>
        </p:nvSpPr>
        <p:spPr bwMode="auto">
          <a:xfrm>
            <a:off x="4087767" y="4812914"/>
            <a:ext cx="5122908" cy="943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it-IT" altLang="it-IT" sz="2100" dirty="0" err="1">
                <a:solidFill>
                  <a:srgbClr val="202124"/>
                </a:solidFill>
                <a:latin typeface="inherit"/>
              </a:rPr>
              <a:t>If</a:t>
            </a:r>
            <a:r>
              <a:rPr lang="it-IT" altLang="it-IT" sz="2100" dirty="0">
                <a:solidFill>
                  <a:srgbClr val="202124"/>
                </a:solidFill>
                <a:latin typeface="inherit"/>
              </a:rPr>
              <a:t> </a:t>
            </a:r>
            <a:r>
              <a:rPr lang="it-IT" altLang="it-IT" sz="2100" dirty="0" err="1">
                <a:solidFill>
                  <a:srgbClr val="202124"/>
                </a:solidFill>
                <a:latin typeface="inherit"/>
              </a:rPr>
              <a:t>not</a:t>
            </a:r>
            <a:r>
              <a:rPr lang="it-IT" altLang="it-IT" sz="2100" dirty="0">
                <a:solidFill>
                  <a:srgbClr val="202124"/>
                </a:solidFill>
                <a:latin typeface="inherit"/>
              </a:rPr>
              <a:t> (</a:t>
            </a:r>
            <a:r>
              <a:rPr lang="it-IT" altLang="it-IT" sz="2100" dirty="0" err="1">
                <a:solidFill>
                  <a:srgbClr val="202124"/>
                </a:solidFill>
                <a:latin typeface="inherit"/>
              </a:rPr>
              <a:t>eg</a:t>
            </a:r>
            <a:r>
              <a:rPr lang="it-IT" altLang="it-IT" sz="2100" dirty="0">
                <a:solidFill>
                  <a:srgbClr val="202124"/>
                </a:solidFill>
                <a:latin typeface="inherit"/>
              </a:rPr>
              <a:t> Valnerina area, in Umbria), some governance </a:t>
            </a:r>
            <a:r>
              <a:rPr lang="it-IT" altLang="it-IT" sz="2100" dirty="0" err="1">
                <a:solidFill>
                  <a:srgbClr val="202124"/>
                </a:solidFill>
                <a:latin typeface="inherit"/>
              </a:rPr>
              <a:t>adjustments</a:t>
            </a:r>
            <a:r>
              <a:rPr lang="it-IT" altLang="it-IT" sz="2100" dirty="0">
                <a:solidFill>
                  <a:srgbClr val="202124"/>
                </a:solidFill>
                <a:latin typeface="inherit"/>
              </a:rPr>
              <a:t> are </a:t>
            </a:r>
            <a:r>
              <a:rPr lang="it-IT" altLang="it-IT" sz="2100" dirty="0" err="1">
                <a:solidFill>
                  <a:srgbClr val="202124"/>
                </a:solidFill>
                <a:latin typeface="inherit"/>
              </a:rPr>
              <a:t>required</a:t>
            </a:r>
            <a:r>
              <a:rPr lang="it-IT" altLang="it-IT" sz="2100" dirty="0">
                <a:solidFill>
                  <a:srgbClr val="202124"/>
                </a:solidFill>
                <a:latin typeface="inherit"/>
              </a:rPr>
              <a:t> </a:t>
            </a:r>
            <a:r>
              <a:rPr lang="it-IT" altLang="it-IT" sz="2100" dirty="0" err="1">
                <a:solidFill>
                  <a:srgbClr val="202124"/>
                </a:solidFill>
                <a:latin typeface="inherit"/>
              </a:rPr>
              <a:t>but</a:t>
            </a:r>
            <a:r>
              <a:rPr lang="it-IT" altLang="it-IT" sz="2100" dirty="0">
                <a:solidFill>
                  <a:srgbClr val="202124"/>
                </a:solidFill>
                <a:latin typeface="inherit"/>
              </a:rPr>
              <a:t> </a:t>
            </a:r>
            <a:r>
              <a:rPr lang="it-IT" altLang="it-IT" sz="2100" dirty="0" err="1">
                <a:solidFill>
                  <a:srgbClr val="202124"/>
                </a:solidFill>
                <a:latin typeface="inherit"/>
              </a:rPr>
              <a:t>synergy</a:t>
            </a:r>
            <a:r>
              <a:rPr lang="it-IT" altLang="it-IT" sz="2100" dirty="0">
                <a:solidFill>
                  <a:srgbClr val="202124"/>
                </a:solidFill>
                <a:latin typeface="inherit"/>
              </a:rPr>
              <a:t> ca be </a:t>
            </a:r>
            <a:r>
              <a:rPr lang="it-IT" altLang="it-IT" sz="2100" dirty="0" err="1">
                <a:solidFill>
                  <a:srgbClr val="202124"/>
                </a:solidFill>
                <a:latin typeface="inherit"/>
              </a:rPr>
              <a:t>still</a:t>
            </a:r>
            <a:r>
              <a:rPr lang="it-IT" altLang="it-IT" sz="2100" dirty="0">
                <a:solidFill>
                  <a:srgbClr val="202124"/>
                </a:solidFill>
                <a:latin typeface="inherit"/>
              </a:rPr>
              <a:t> </a:t>
            </a:r>
            <a:r>
              <a:rPr lang="it-IT" altLang="it-IT" sz="2100" dirty="0" err="1">
                <a:solidFill>
                  <a:srgbClr val="202124"/>
                </a:solidFill>
                <a:latin typeface="inherit"/>
              </a:rPr>
              <a:t>very</a:t>
            </a:r>
            <a:r>
              <a:rPr lang="it-IT" altLang="it-IT" sz="2100" dirty="0">
                <a:solidFill>
                  <a:srgbClr val="202124"/>
                </a:solidFill>
                <a:latin typeface="inherit"/>
              </a:rPr>
              <a:t> </a:t>
            </a:r>
            <a:r>
              <a:rPr lang="it-IT" altLang="it-IT" sz="2100" dirty="0" err="1">
                <a:solidFill>
                  <a:srgbClr val="202124"/>
                </a:solidFill>
                <a:latin typeface="inherit"/>
              </a:rPr>
              <a:t>usefull</a:t>
            </a:r>
            <a:r>
              <a:rPr lang="it-IT" altLang="it-IT" sz="2100" dirty="0">
                <a:solidFill>
                  <a:srgbClr val="202124"/>
                </a:solidFill>
                <a:latin typeface="inheri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2135280" y="3027273"/>
            <a:ext cx="7992720" cy="24607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it-IT" sz="4400" b="1" spc="-1" dirty="0">
                <a:solidFill>
                  <a:srgbClr val="DD462F"/>
                </a:solidFill>
                <a:effectLst>
                  <a:outerShdw blurRad="38100" dist="38100" dir="2700000" algn="tl">
                    <a:srgbClr val="000000">
                      <a:alpha val="43137"/>
                    </a:srgbClr>
                  </a:outerShdw>
                </a:effectLst>
                <a:latin typeface="Arial"/>
                <a:ea typeface="MS PGothic"/>
              </a:rPr>
              <a:t>Thank </a:t>
            </a:r>
            <a:r>
              <a:rPr lang="it-IT" sz="4400" b="1" spc="-1" dirty="0" err="1">
                <a:solidFill>
                  <a:srgbClr val="DD462F"/>
                </a:solidFill>
                <a:effectLst>
                  <a:outerShdw blurRad="38100" dist="38100" dir="2700000" algn="tl">
                    <a:srgbClr val="000000">
                      <a:alpha val="43137"/>
                    </a:srgbClr>
                  </a:outerShdw>
                </a:effectLst>
                <a:latin typeface="Arial"/>
                <a:ea typeface="MS PGothic"/>
              </a:rPr>
              <a:t>you</a:t>
            </a:r>
            <a:r>
              <a:rPr lang="it-IT" sz="4400" b="1" spc="-1" dirty="0">
                <a:solidFill>
                  <a:srgbClr val="DD462F"/>
                </a:solidFill>
                <a:effectLst>
                  <a:outerShdw blurRad="38100" dist="38100" dir="2700000" algn="tl">
                    <a:srgbClr val="000000">
                      <a:alpha val="43137"/>
                    </a:srgbClr>
                  </a:outerShdw>
                </a:effectLst>
                <a:latin typeface="Arial"/>
                <a:ea typeface="MS PGothic"/>
              </a:rPr>
              <a:t> for </a:t>
            </a:r>
            <a:r>
              <a:rPr lang="it-IT" sz="4400" b="1" spc="-1" dirty="0" err="1">
                <a:solidFill>
                  <a:srgbClr val="DD462F"/>
                </a:solidFill>
                <a:effectLst>
                  <a:outerShdw blurRad="38100" dist="38100" dir="2700000" algn="tl">
                    <a:srgbClr val="000000">
                      <a:alpha val="43137"/>
                    </a:srgbClr>
                  </a:outerShdw>
                </a:effectLst>
                <a:latin typeface="Arial"/>
                <a:ea typeface="MS PGothic"/>
              </a:rPr>
              <a:t>attention</a:t>
            </a:r>
            <a:endParaRPr lang="it-IT" sz="4400" b="1" spc="-1" dirty="0">
              <a:solidFill>
                <a:srgbClr val="DD462F"/>
              </a:solidFill>
              <a:effectLst>
                <a:outerShdw blurRad="38100" dist="38100" dir="2700000" algn="tl">
                  <a:srgbClr val="000000">
                    <a:alpha val="43137"/>
                  </a:srgbClr>
                </a:outerShdw>
              </a:effectLst>
              <a:latin typeface="Arial"/>
              <a:ea typeface="MS PGothic"/>
            </a:endParaRPr>
          </a:p>
          <a:p>
            <a:pPr algn="ctr">
              <a:lnSpc>
                <a:spcPct val="100000"/>
              </a:lnSpc>
            </a:pPr>
            <a:endParaRPr lang="it-IT" sz="4400" spc="-1" dirty="0">
              <a:latin typeface="Arial"/>
            </a:endParaRPr>
          </a:p>
          <a:p>
            <a:pPr algn="ctr">
              <a:lnSpc>
                <a:spcPct val="100000"/>
              </a:lnSpc>
            </a:pPr>
            <a:endParaRPr lang="it-IT" sz="4400" spc="-1" dirty="0">
              <a:latin typeface="Arial"/>
            </a:endParaRPr>
          </a:p>
          <a:p>
            <a:pPr algn="ctr">
              <a:lnSpc>
                <a:spcPct val="100000"/>
              </a:lnSpc>
            </a:pPr>
            <a:r>
              <a:rPr lang="it-IT" sz="2200" b="1" i="1" spc="-1" dirty="0">
                <a:solidFill>
                  <a:srgbClr val="000000"/>
                </a:solidFill>
                <a:latin typeface="Arial"/>
                <a:ea typeface="MS PGothic"/>
              </a:rPr>
              <a:t>nberni@regione.umbria.it</a:t>
            </a:r>
            <a:endParaRPr lang="it-IT" sz="2200" spc="-1" dirty="0">
              <a:latin typeface="Arial"/>
            </a:endParaRPr>
          </a:p>
        </p:txBody>
      </p:sp>
      <p:sp>
        <p:nvSpPr>
          <p:cNvPr id="4" name="CasellaDiTesto 3">
            <a:extLst>
              <a:ext uri="{FF2B5EF4-FFF2-40B4-BE49-F238E27FC236}">
                <a16:creationId xmlns:a16="http://schemas.microsoft.com/office/drawing/2014/main" id="{24453B34-A084-16BB-E7F1-DD5E941A811B}"/>
              </a:ext>
            </a:extLst>
          </p:cNvPr>
          <p:cNvSpPr txBox="1"/>
          <p:nvPr/>
        </p:nvSpPr>
        <p:spPr>
          <a:xfrm>
            <a:off x="1630327" y="3771043"/>
            <a:ext cx="8856921" cy="830997"/>
          </a:xfrm>
          <a:prstGeom prst="rect">
            <a:avLst/>
          </a:prstGeom>
          <a:noFill/>
        </p:spPr>
        <p:txBody>
          <a:bodyPr wrap="square" rtlCol="0">
            <a:spAutoFit/>
          </a:bodyPr>
          <a:lstStyle/>
          <a:p>
            <a:pPr algn="ctr"/>
            <a:r>
              <a:rPr lang="it-IT" sz="2400" b="1" i="1" dirty="0">
                <a:solidFill>
                  <a:schemeClr val="bg1">
                    <a:lumMod val="50000"/>
                  </a:schemeClr>
                </a:solidFill>
                <a:latin typeface="Arial Narrow" panose="020B0606020202030204" pitchFamily="34" charset="0"/>
                <a:hlinkClick r:id="rId2">
                  <a:extLst>
                    <a:ext uri="{A12FA001-AC4F-418D-AE19-62706E023703}">
                      <ahyp:hlinkClr xmlns:ahyp="http://schemas.microsoft.com/office/drawing/2018/hyperlinkcolor" val="tx"/>
                    </a:ext>
                  </a:extLst>
                </a:hlinkClick>
              </a:rPr>
              <a:t>www.regione.umbria.it</a:t>
            </a:r>
            <a:endParaRPr lang="it-IT" sz="2400" b="1" i="1" dirty="0">
              <a:solidFill>
                <a:schemeClr val="bg1">
                  <a:lumMod val="50000"/>
                </a:schemeClr>
              </a:solidFill>
              <a:latin typeface="Arial Narrow" panose="020B0606020202030204" pitchFamily="34" charset="0"/>
            </a:endParaRPr>
          </a:p>
          <a:p>
            <a:pPr algn="ctr"/>
            <a:r>
              <a:rPr lang="it-IT" sz="2400" b="1" i="1" dirty="0">
                <a:solidFill>
                  <a:schemeClr val="bg1">
                    <a:lumMod val="50000"/>
                  </a:schemeClr>
                </a:solidFill>
                <a:latin typeface="Arial Narrow" panose="020B0606020202030204" pitchFamily="34" charset="0"/>
                <a:hlinkClick r:id="rId3">
                  <a:extLst>
                    <a:ext uri="{A12FA001-AC4F-418D-AE19-62706E023703}">
                      <ahyp:hlinkClr xmlns:ahyp="http://schemas.microsoft.com/office/drawing/2018/hyperlinkcolor" val="tx"/>
                    </a:ext>
                  </a:extLst>
                </a:hlinkClick>
              </a:rPr>
              <a:t>www.regione.umbria.it/protezione-civile</a:t>
            </a:r>
            <a:endParaRPr lang="it-IT" sz="2400" b="1" i="1" dirty="0">
              <a:solidFill>
                <a:schemeClr val="bg1">
                  <a:lumMod val="50000"/>
                </a:schemeClr>
              </a:solidFill>
              <a:latin typeface="Arial Narrow" panose="020B0606020202030204" pitchFamily="34" charset="0"/>
            </a:endParaRPr>
          </a:p>
        </p:txBody>
      </p:sp>
      <p:pic>
        <p:nvPicPr>
          <p:cNvPr id="2" name="Immagine 1">
            <a:extLst>
              <a:ext uri="{FF2B5EF4-FFF2-40B4-BE49-F238E27FC236}">
                <a16:creationId xmlns:a16="http://schemas.microsoft.com/office/drawing/2014/main" id="{A3CC66F8-61CB-25ED-9929-C06339AF96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13709" y="189152"/>
            <a:ext cx="7190506" cy="990840"/>
          </a:xfrm>
          <a:prstGeom prst="rect">
            <a:avLst/>
          </a:prstGeom>
        </p:spPr>
      </p:pic>
      <p:sp>
        <p:nvSpPr>
          <p:cNvPr id="3" name="Rettangolo 2">
            <a:extLst>
              <a:ext uri="{FF2B5EF4-FFF2-40B4-BE49-F238E27FC236}">
                <a16:creationId xmlns:a16="http://schemas.microsoft.com/office/drawing/2014/main" id="{0F073260-4F5E-28B8-0C86-B9CB4B319F56}"/>
              </a:ext>
            </a:extLst>
          </p:cNvPr>
          <p:cNvSpPr/>
          <p:nvPr/>
        </p:nvSpPr>
        <p:spPr>
          <a:xfrm>
            <a:off x="185880" y="6547772"/>
            <a:ext cx="1490522" cy="307777"/>
          </a:xfrm>
          <a:prstGeom prst="rect">
            <a:avLst/>
          </a:prstGeom>
          <a:noFill/>
        </p:spPr>
        <p:txBody>
          <a:bodyPr wrap="square">
            <a:spAutoFit/>
          </a:bodyPr>
          <a:lstStyle/>
          <a:p>
            <a:r>
              <a:rPr lang="en-US" sz="1400" b="1" dirty="0">
                <a:solidFill>
                  <a:srgbClr val="DD462F"/>
                </a:solidFill>
              </a:rPr>
              <a:t>B-READI PILOT </a:t>
            </a:r>
            <a:endParaRPr lang="it-IT" sz="1400" dirty="0">
              <a:solidFill>
                <a:srgbClr val="DD462F"/>
              </a:solidFill>
            </a:endParaRPr>
          </a:p>
        </p:txBody>
      </p:sp>
      <p:sp>
        <p:nvSpPr>
          <p:cNvPr id="5" name="Rettangolo 4">
            <a:extLst>
              <a:ext uri="{FF2B5EF4-FFF2-40B4-BE49-F238E27FC236}">
                <a16:creationId xmlns:a16="http://schemas.microsoft.com/office/drawing/2014/main" id="{E337A0AC-83B5-FE59-3550-1DFC5587700D}"/>
              </a:ext>
            </a:extLst>
          </p:cNvPr>
          <p:cNvSpPr/>
          <p:nvPr/>
        </p:nvSpPr>
        <p:spPr>
          <a:xfrm>
            <a:off x="8286103" y="6567764"/>
            <a:ext cx="3905897" cy="246221"/>
          </a:xfrm>
          <a:prstGeom prst="rect">
            <a:avLst/>
          </a:prstGeom>
          <a:noFill/>
        </p:spPr>
        <p:txBody>
          <a:bodyPr wrap="square">
            <a:spAutoFit/>
          </a:bodyPr>
          <a:lstStyle/>
          <a:p>
            <a:pPr algn="ctr"/>
            <a:r>
              <a:rPr lang="en-US" sz="1000" b="1" dirty="0">
                <a:solidFill>
                  <a:srgbClr val="DD462F"/>
                </a:solidFill>
              </a:rPr>
              <a:t>University of L'Aquila - from 26 to 30 June 2023</a:t>
            </a:r>
            <a:endParaRPr lang="it-IT" sz="1000" dirty="0">
              <a:solidFill>
                <a:srgbClr val="DD462F"/>
              </a:solidFill>
            </a:endParaRPr>
          </a:p>
        </p:txBody>
      </p:sp>
      <p:sp>
        <p:nvSpPr>
          <p:cNvPr id="6" name="Rettangolo 5">
            <a:extLst>
              <a:ext uri="{FF2B5EF4-FFF2-40B4-BE49-F238E27FC236}">
                <a16:creationId xmlns:a16="http://schemas.microsoft.com/office/drawing/2014/main" id="{E3899CDF-12AA-0D62-5F03-1BEAA9C1B155}"/>
              </a:ext>
            </a:extLst>
          </p:cNvPr>
          <p:cNvSpPr/>
          <p:nvPr/>
        </p:nvSpPr>
        <p:spPr>
          <a:xfrm>
            <a:off x="356558" y="1404473"/>
            <a:ext cx="7135090" cy="307777"/>
          </a:xfrm>
          <a:prstGeom prst="rect">
            <a:avLst/>
          </a:prstGeom>
        </p:spPr>
        <p:txBody>
          <a:bodyPr wrap="square">
            <a:spAutoFit/>
          </a:bodyPr>
          <a:lstStyle/>
          <a:p>
            <a:r>
              <a:rPr lang="en-US" sz="1400" b="1" dirty="0">
                <a:solidFill>
                  <a:srgbClr val="C00000"/>
                </a:solidFill>
              </a:rPr>
              <a:t>AGENDA 2030 AND PREVENTION/EMERGENCY MANAGEMENT – N.BERNI</a:t>
            </a:r>
            <a:endParaRPr lang="it-IT" sz="1400" b="1"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essina1908g">
            <a:extLst>
              <a:ext uri="{FF2B5EF4-FFF2-40B4-BE49-F238E27FC236}">
                <a16:creationId xmlns:a16="http://schemas.microsoft.com/office/drawing/2014/main" id="{9EC59DEE-EDCF-4AC8-6BE8-1288BC68319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79610" y="1710015"/>
            <a:ext cx="1834722" cy="1502709"/>
          </a:xfrm>
          <a:prstGeom prst="rect">
            <a:avLst/>
          </a:prstGeom>
          <a:ln>
            <a:noFill/>
          </a:ln>
          <a:effectLst>
            <a:outerShdw blurRad="292100" dist="139700" dir="2700000" algn="tl" rotWithShape="0">
              <a:srgbClr val="333333">
                <a:alpha val="65000"/>
              </a:srgbClr>
            </a:outerShdw>
          </a:effectLst>
        </p:spPr>
      </p:pic>
      <p:sp>
        <p:nvSpPr>
          <p:cNvPr id="8" name="TextBox 37">
            <a:extLst>
              <a:ext uri="{FF2B5EF4-FFF2-40B4-BE49-F238E27FC236}">
                <a16:creationId xmlns:a16="http://schemas.microsoft.com/office/drawing/2014/main" id="{F09D0D25-9F42-5299-B90C-EC5CF2EF34DE}"/>
              </a:ext>
            </a:extLst>
          </p:cNvPr>
          <p:cNvSpPr txBox="1"/>
          <p:nvPr/>
        </p:nvSpPr>
        <p:spPr>
          <a:xfrm>
            <a:off x="674867" y="1900807"/>
            <a:ext cx="2898440" cy="1200329"/>
          </a:xfrm>
          <a:prstGeom prst="rect">
            <a:avLst/>
          </a:prstGeom>
          <a:noFill/>
        </p:spPr>
        <p:txBody>
          <a:bodyPr wrap="square" rtlCol="0" anchor="ctr">
            <a:spAutoFit/>
          </a:bodyPr>
          <a:lstStyle/>
          <a:p>
            <a:pPr defTabSz="914400" eaLnBrk="1" fontAlgn="auto" hangingPunct="1">
              <a:spcBef>
                <a:spcPts val="0"/>
              </a:spcBef>
              <a:spcAft>
                <a:spcPts val="0"/>
              </a:spcAft>
            </a:pPr>
            <a:r>
              <a:rPr lang="en-MY" b="1" dirty="0">
                <a:solidFill>
                  <a:srgbClr val="234F77"/>
                </a:solidFill>
                <a:latin typeface="Arial" panose="020B0604020202020204" pitchFamily="34" charset="0"/>
                <a:ea typeface="Open Sans" panose="020B0606030504020204" pitchFamily="34" charset="0"/>
                <a:cs typeface="Arial" panose="020B0604020202020204" pitchFamily="34" charset="0"/>
              </a:rPr>
              <a:t>Earthquakes</a:t>
            </a:r>
          </a:p>
          <a:p>
            <a:pPr defTabSz="914400" eaLnBrk="1" fontAlgn="auto" hangingPunct="1">
              <a:spcBef>
                <a:spcPts val="0"/>
              </a:spcBef>
              <a:spcAft>
                <a:spcPts val="0"/>
              </a:spcAft>
            </a:pPr>
            <a:r>
              <a:rPr lang="en-MY" dirty="0">
                <a:solidFill>
                  <a:srgbClr val="234F77"/>
                </a:solidFill>
                <a:latin typeface="Arial" panose="020B0604020202020204" pitchFamily="34" charset="0"/>
                <a:ea typeface="Open Sans" panose="020B0606030504020204" pitchFamily="34" charset="0"/>
                <a:cs typeface="Arial" panose="020B0604020202020204" pitchFamily="34" charset="0"/>
              </a:rPr>
              <a:t>All the Italian territory is highly prone to seismic risk</a:t>
            </a:r>
          </a:p>
        </p:txBody>
      </p:sp>
      <p:pic>
        <p:nvPicPr>
          <p:cNvPr id="9" name="Immagine 8" descr="Etna ott2002 2sw.jpg">
            <a:extLst>
              <a:ext uri="{FF2B5EF4-FFF2-40B4-BE49-F238E27FC236}">
                <a16:creationId xmlns:a16="http://schemas.microsoft.com/office/drawing/2014/main" id="{B7187CB9-E9B8-BA2E-6396-77DB0FBDE7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62808" y="3313783"/>
            <a:ext cx="1868326" cy="1531744"/>
          </a:xfrm>
          <a:prstGeom prst="rect">
            <a:avLst/>
          </a:prstGeom>
          <a:ln>
            <a:noFill/>
          </a:ln>
          <a:effectLst>
            <a:outerShdw blurRad="292100" dist="139700" dir="2700000" algn="tl" rotWithShape="0">
              <a:srgbClr val="333333">
                <a:alpha val="65000"/>
              </a:srgbClr>
            </a:outerShdw>
          </a:effectLst>
        </p:spPr>
      </p:pic>
      <p:sp>
        <p:nvSpPr>
          <p:cNvPr id="10" name="TextBox 37">
            <a:extLst>
              <a:ext uri="{FF2B5EF4-FFF2-40B4-BE49-F238E27FC236}">
                <a16:creationId xmlns:a16="http://schemas.microsoft.com/office/drawing/2014/main" id="{AB6CD9BA-642D-8F5B-F58C-F53ED5A540D7}"/>
              </a:ext>
            </a:extLst>
          </p:cNvPr>
          <p:cNvSpPr txBox="1"/>
          <p:nvPr/>
        </p:nvSpPr>
        <p:spPr>
          <a:xfrm>
            <a:off x="520968" y="3573186"/>
            <a:ext cx="3473237" cy="1200329"/>
          </a:xfrm>
          <a:prstGeom prst="rect">
            <a:avLst/>
          </a:prstGeom>
          <a:noFill/>
        </p:spPr>
        <p:txBody>
          <a:bodyPr wrap="square" rtlCol="0" anchor="ctr">
            <a:spAutoFit/>
          </a:bodyPr>
          <a:lstStyle/>
          <a:p>
            <a:pPr defTabSz="914400" eaLnBrk="1" fontAlgn="auto" hangingPunct="1">
              <a:spcBef>
                <a:spcPts val="0"/>
              </a:spcBef>
              <a:spcAft>
                <a:spcPts val="0"/>
              </a:spcAft>
            </a:pPr>
            <a:r>
              <a:rPr lang="en-MY" b="1" dirty="0">
                <a:solidFill>
                  <a:srgbClr val="234F77"/>
                </a:solidFill>
                <a:latin typeface="Arial" panose="020B0604020202020204" pitchFamily="34" charset="0"/>
                <a:ea typeface="Open Sans" panose="020B0606030504020204" pitchFamily="34" charset="0"/>
                <a:cs typeface="Arial" panose="020B0604020202020204" pitchFamily="34" charset="0"/>
              </a:rPr>
              <a:t>Volcanoes</a:t>
            </a:r>
          </a:p>
          <a:p>
            <a:pPr defTabSz="914400" eaLnBrk="1" fontAlgn="auto" hangingPunct="1">
              <a:spcBef>
                <a:spcPts val="0"/>
              </a:spcBef>
              <a:spcAft>
                <a:spcPts val="0"/>
              </a:spcAft>
            </a:pPr>
            <a:r>
              <a:rPr lang="en-MY" dirty="0">
                <a:solidFill>
                  <a:srgbClr val="234F77"/>
                </a:solidFill>
                <a:latin typeface="Arial" panose="020B0604020202020204" pitchFamily="34" charset="0"/>
                <a:ea typeface="Open Sans" panose="020B0606030504020204" pitchFamily="34" charset="0"/>
                <a:cs typeface="Arial" panose="020B0604020202020204" pitchFamily="34" charset="0"/>
              </a:rPr>
              <a:t>10 volcanos, 2 active and 8 quiescent </a:t>
            </a:r>
            <a:r>
              <a:rPr lang="en-MY" i="1" dirty="0">
                <a:solidFill>
                  <a:srgbClr val="234F77"/>
                </a:solidFill>
                <a:latin typeface="Arial" panose="020B0604020202020204" pitchFamily="34" charset="0"/>
                <a:ea typeface="Open Sans" panose="020B0606030504020204" pitchFamily="34" charset="0"/>
                <a:cs typeface="Arial" panose="020B0604020202020204" pitchFamily="34" charset="0"/>
              </a:rPr>
              <a:t>(</a:t>
            </a:r>
            <a:r>
              <a:rPr lang="en-MY" i="1" dirty="0" err="1">
                <a:solidFill>
                  <a:srgbClr val="234F77"/>
                </a:solidFill>
                <a:latin typeface="Arial" panose="020B0604020202020204" pitchFamily="34" charset="0"/>
                <a:ea typeface="Open Sans" panose="020B0606030504020204" pitchFamily="34" charset="0"/>
                <a:cs typeface="Arial" panose="020B0604020202020204" pitchFamily="34" charset="0"/>
              </a:rPr>
              <a:t>Vesuvio</a:t>
            </a:r>
            <a:r>
              <a:rPr lang="en-MY" i="1" dirty="0">
                <a:solidFill>
                  <a:srgbClr val="234F77"/>
                </a:solidFill>
                <a:latin typeface="Arial" panose="020B0604020202020204" pitchFamily="34" charset="0"/>
                <a:ea typeface="Open Sans" panose="020B0606030504020204" pitchFamily="34" charset="0"/>
                <a:cs typeface="Arial" panose="020B0604020202020204" pitchFamily="34" charset="0"/>
              </a:rPr>
              <a:t> and </a:t>
            </a:r>
            <a:r>
              <a:rPr lang="en-MY" i="1" dirty="0" err="1">
                <a:solidFill>
                  <a:srgbClr val="234F77"/>
                </a:solidFill>
                <a:latin typeface="Arial" panose="020B0604020202020204" pitchFamily="34" charset="0"/>
                <a:ea typeface="Open Sans" panose="020B0606030504020204" pitchFamily="34" charset="0"/>
                <a:cs typeface="Arial" panose="020B0604020202020204" pitchFamily="34" charset="0"/>
              </a:rPr>
              <a:t>Campi</a:t>
            </a:r>
            <a:r>
              <a:rPr lang="en-MY" i="1" dirty="0">
                <a:solidFill>
                  <a:srgbClr val="234F77"/>
                </a:solidFill>
                <a:latin typeface="Arial" panose="020B0604020202020204" pitchFamily="34" charset="0"/>
                <a:ea typeface="Open Sans" panose="020B0606030504020204" pitchFamily="34" charset="0"/>
                <a:cs typeface="Arial" panose="020B0604020202020204" pitchFamily="34" charset="0"/>
              </a:rPr>
              <a:t> </a:t>
            </a:r>
            <a:r>
              <a:rPr lang="en-MY" i="1" dirty="0" err="1">
                <a:solidFill>
                  <a:srgbClr val="234F77"/>
                </a:solidFill>
                <a:latin typeface="Arial" panose="020B0604020202020204" pitchFamily="34" charset="0"/>
                <a:ea typeface="Open Sans" panose="020B0606030504020204" pitchFamily="34" charset="0"/>
                <a:cs typeface="Arial" panose="020B0604020202020204" pitchFamily="34" charset="0"/>
              </a:rPr>
              <a:t>Flegrei</a:t>
            </a:r>
            <a:r>
              <a:rPr lang="en-MY" i="1" dirty="0">
                <a:solidFill>
                  <a:srgbClr val="234F77"/>
                </a:solidFill>
                <a:latin typeface="Arial" panose="020B0604020202020204" pitchFamily="34" charset="0"/>
                <a:ea typeface="Open Sans" panose="020B0606030504020204" pitchFamily="34" charset="0"/>
                <a:cs typeface="Arial" panose="020B0604020202020204" pitchFamily="34" charset="0"/>
              </a:rPr>
              <a:t> at very high risk)</a:t>
            </a:r>
          </a:p>
        </p:txBody>
      </p:sp>
      <p:pic>
        <p:nvPicPr>
          <p:cNvPr id="11" name="3E91D7CC-7911-42CA-856B-FD4AE9E29AD4" descr="E18E9298-85BA-4FA6-AF72-D7BC6ED97DB0">
            <a:extLst>
              <a:ext uri="{FF2B5EF4-FFF2-40B4-BE49-F238E27FC236}">
                <a16:creationId xmlns:a16="http://schemas.microsoft.com/office/drawing/2014/main" id="{D0B0C453-7CF8-F799-6702-5822B56F3F3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99738" y="1707580"/>
            <a:ext cx="1888492" cy="1505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Immagine 5">
            <a:extLst>
              <a:ext uri="{FF2B5EF4-FFF2-40B4-BE49-F238E27FC236}">
                <a16:creationId xmlns:a16="http://schemas.microsoft.com/office/drawing/2014/main" id="{2F29DE00-30C6-202E-4F0C-10C47DF9B5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4169588" y="5108171"/>
            <a:ext cx="1890091" cy="1515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340A36C-03F2-37BD-8BF4-03EB5FAD5FB0}"/>
              </a:ext>
            </a:extLst>
          </p:cNvPr>
          <p:cNvSpPr txBox="1"/>
          <p:nvPr/>
        </p:nvSpPr>
        <p:spPr>
          <a:xfrm>
            <a:off x="483250" y="5421380"/>
            <a:ext cx="3333468" cy="923330"/>
          </a:xfrm>
          <a:prstGeom prst="rect">
            <a:avLst/>
          </a:prstGeom>
          <a:noFill/>
        </p:spPr>
        <p:txBody>
          <a:bodyPr wrap="square" rtlCol="0" anchor="ctr">
            <a:spAutoFit/>
          </a:bodyPr>
          <a:lstStyle>
            <a:defPPr>
              <a:defRPr lang="en-GB"/>
            </a:defPPr>
            <a:lvl1pPr algn="ctr" defTabSz="914400" eaLnBrk="1" fontAlgn="auto" hangingPunct="1">
              <a:spcBef>
                <a:spcPts val="0"/>
              </a:spcBef>
              <a:spcAft>
                <a:spcPts val="0"/>
              </a:spcAft>
              <a:defRPr sz="2000" b="1">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algn="l"/>
            <a:r>
              <a:rPr lang="it-IT" altLang="it-IT" sz="1800" dirty="0">
                <a:solidFill>
                  <a:srgbClr val="234F77"/>
                </a:solidFill>
              </a:rPr>
              <a:t>Floods/</a:t>
            </a:r>
            <a:r>
              <a:rPr lang="it-IT" altLang="it-IT" sz="1800" dirty="0" err="1">
                <a:solidFill>
                  <a:srgbClr val="234F77"/>
                </a:solidFill>
              </a:rPr>
              <a:t>Landslides</a:t>
            </a:r>
            <a:r>
              <a:rPr lang="it-IT" altLang="it-IT" sz="1800" dirty="0">
                <a:solidFill>
                  <a:srgbClr val="234F77"/>
                </a:solidFill>
              </a:rPr>
              <a:t> risks</a:t>
            </a:r>
          </a:p>
          <a:p>
            <a:pPr algn="l"/>
            <a:r>
              <a:rPr lang="it-IT" altLang="it-IT" sz="1800" b="0" dirty="0">
                <a:solidFill>
                  <a:srgbClr val="234F77"/>
                </a:solidFill>
              </a:rPr>
              <a:t>91% of </a:t>
            </a:r>
            <a:r>
              <a:rPr lang="it-IT" altLang="it-IT" sz="1800" b="0" dirty="0" err="1">
                <a:solidFill>
                  <a:srgbClr val="234F77"/>
                </a:solidFill>
              </a:rPr>
              <a:t>Italian</a:t>
            </a:r>
            <a:r>
              <a:rPr lang="it-IT" altLang="it-IT" sz="1800" b="0" dirty="0">
                <a:solidFill>
                  <a:srgbClr val="234F77"/>
                </a:solidFill>
              </a:rPr>
              <a:t> </a:t>
            </a:r>
            <a:r>
              <a:rPr lang="it-IT" altLang="it-IT" sz="1800" b="0" dirty="0" err="1">
                <a:solidFill>
                  <a:srgbClr val="234F77"/>
                </a:solidFill>
              </a:rPr>
              <a:t>municipalities</a:t>
            </a:r>
            <a:r>
              <a:rPr lang="it-IT" altLang="it-IT" sz="1800" b="0" dirty="0">
                <a:solidFill>
                  <a:srgbClr val="234F77"/>
                </a:solidFill>
              </a:rPr>
              <a:t> are </a:t>
            </a:r>
            <a:r>
              <a:rPr lang="it-IT" altLang="it-IT" sz="1800" b="0" dirty="0" err="1">
                <a:solidFill>
                  <a:srgbClr val="234F77"/>
                </a:solidFill>
              </a:rPr>
              <a:t>exposed</a:t>
            </a:r>
            <a:r>
              <a:rPr lang="it-IT" altLang="it-IT" sz="1800" b="0" dirty="0">
                <a:solidFill>
                  <a:srgbClr val="234F77"/>
                </a:solidFill>
              </a:rPr>
              <a:t> to </a:t>
            </a:r>
            <a:r>
              <a:rPr lang="it-IT" altLang="it-IT" sz="1800" b="0" dirty="0" err="1">
                <a:solidFill>
                  <a:srgbClr val="234F77"/>
                </a:solidFill>
              </a:rPr>
              <a:t>these</a:t>
            </a:r>
            <a:r>
              <a:rPr lang="it-IT" altLang="it-IT" sz="1800" b="0" dirty="0">
                <a:solidFill>
                  <a:srgbClr val="234F77"/>
                </a:solidFill>
              </a:rPr>
              <a:t> risks</a:t>
            </a:r>
          </a:p>
        </p:txBody>
      </p:sp>
      <p:pic>
        <p:nvPicPr>
          <p:cNvPr id="14" name="Picture 2">
            <a:extLst>
              <a:ext uri="{FF2B5EF4-FFF2-40B4-BE49-F238E27FC236}">
                <a16:creationId xmlns:a16="http://schemas.microsoft.com/office/drawing/2014/main" id="{D090F828-56FD-6CE4-FE50-FB72F742DEB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99737" y="3308325"/>
            <a:ext cx="1888492" cy="1551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descr="Risultati immagini per siccità">
            <a:extLst>
              <a:ext uri="{FF2B5EF4-FFF2-40B4-BE49-F238E27FC236}">
                <a16:creationId xmlns:a16="http://schemas.microsoft.com/office/drawing/2014/main" id="{CF87D95B-A55D-8B69-F2C2-88D0A06CD21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199738" y="5115850"/>
            <a:ext cx="1888492" cy="1534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37">
            <a:extLst>
              <a:ext uri="{FF2B5EF4-FFF2-40B4-BE49-F238E27FC236}">
                <a16:creationId xmlns:a16="http://schemas.microsoft.com/office/drawing/2014/main" id="{F8D9F0A5-E0F8-7BFB-453C-5AAD3E8CA6FF}"/>
              </a:ext>
            </a:extLst>
          </p:cNvPr>
          <p:cNvSpPr txBox="1"/>
          <p:nvPr/>
        </p:nvSpPr>
        <p:spPr>
          <a:xfrm>
            <a:off x="8351133" y="1998487"/>
            <a:ext cx="3281773" cy="923330"/>
          </a:xfrm>
          <a:prstGeom prst="rect">
            <a:avLst/>
          </a:prstGeom>
          <a:noFill/>
        </p:spPr>
        <p:txBody>
          <a:bodyPr wrap="square" rtlCol="0" anchor="ctr">
            <a:spAutoFit/>
          </a:bodyPr>
          <a:lstStyle/>
          <a:p>
            <a:pPr algn="r" defTabSz="914400" eaLnBrk="1" fontAlgn="auto" hangingPunct="1">
              <a:spcBef>
                <a:spcPts val="0"/>
              </a:spcBef>
              <a:spcAft>
                <a:spcPts val="0"/>
              </a:spcAft>
            </a:pPr>
            <a:r>
              <a:rPr lang="en-MY" b="1" dirty="0">
                <a:solidFill>
                  <a:srgbClr val="234F77"/>
                </a:solidFill>
                <a:latin typeface="Arial" panose="020B0604020202020204" pitchFamily="34" charset="0"/>
                <a:ea typeface="Open Sans" panose="020B0606030504020204" pitchFamily="34" charset="0"/>
                <a:cs typeface="Arial" panose="020B0604020202020204" pitchFamily="34" charset="0"/>
              </a:rPr>
              <a:t>Forest Fires</a:t>
            </a:r>
          </a:p>
          <a:p>
            <a:pPr algn="r" defTabSz="914400" eaLnBrk="1" fontAlgn="auto" hangingPunct="1">
              <a:spcBef>
                <a:spcPts val="0"/>
              </a:spcBef>
              <a:spcAft>
                <a:spcPts val="0"/>
              </a:spcAft>
            </a:pPr>
            <a:r>
              <a:rPr lang="en-MY" dirty="0">
                <a:solidFill>
                  <a:srgbClr val="234F77"/>
                </a:solidFill>
                <a:latin typeface="Arial" panose="020B0604020202020204" pitchFamily="34" charset="0"/>
                <a:ea typeface="Open Sans" panose="020B0606030504020204" pitchFamily="34" charset="0"/>
                <a:cs typeface="Arial" panose="020B0604020202020204" pitchFamily="34" charset="0"/>
              </a:rPr>
              <a:t>30% of the Italian territory is exposed to forest fires risk</a:t>
            </a:r>
          </a:p>
        </p:txBody>
      </p:sp>
      <p:sp>
        <p:nvSpPr>
          <p:cNvPr id="17" name="TextBox 37">
            <a:extLst>
              <a:ext uri="{FF2B5EF4-FFF2-40B4-BE49-F238E27FC236}">
                <a16:creationId xmlns:a16="http://schemas.microsoft.com/office/drawing/2014/main" id="{4B854E45-D81D-5398-DC38-4513CEEC4DAA}"/>
              </a:ext>
            </a:extLst>
          </p:cNvPr>
          <p:cNvSpPr txBox="1"/>
          <p:nvPr/>
        </p:nvSpPr>
        <p:spPr>
          <a:xfrm>
            <a:off x="8536786" y="5332237"/>
            <a:ext cx="3096120" cy="923330"/>
          </a:xfrm>
          <a:prstGeom prst="rect">
            <a:avLst/>
          </a:prstGeom>
          <a:noFill/>
        </p:spPr>
        <p:txBody>
          <a:bodyPr wrap="square" rtlCol="0" anchor="ctr">
            <a:spAutoFit/>
          </a:bodyPr>
          <a:lstStyle/>
          <a:p>
            <a:pPr algn="r" defTabSz="914400" eaLnBrk="1" fontAlgn="auto" hangingPunct="1">
              <a:spcBef>
                <a:spcPts val="0"/>
              </a:spcBef>
              <a:spcAft>
                <a:spcPts val="0"/>
              </a:spcAft>
            </a:pPr>
            <a:r>
              <a:rPr lang="en-MY" b="1" dirty="0">
                <a:solidFill>
                  <a:srgbClr val="234F77"/>
                </a:solidFill>
                <a:latin typeface="Arial" panose="020B0604020202020204" pitchFamily="34" charset="0"/>
                <a:ea typeface="Open Sans" panose="020B0606030504020204" pitchFamily="34" charset="0"/>
                <a:cs typeface="Arial" panose="020B0604020202020204" pitchFamily="34" charset="0"/>
              </a:rPr>
              <a:t>Drought</a:t>
            </a:r>
          </a:p>
          <a:p>
            <a:pPr algn="r" defTabSz="914400" eaLnBrk="1" fontAlgn="auto" hangingPunct="1">
              <a:spcBef>
                <a:spcPts val="0"/>
              </a:spcBef>
              <a:spcAft>
                <a:spcPts val="0"/>
              </a:spcAft>
            </a:pPr>
            <a:r>
              <a:rPr lang="en-MY" dirty="0">
                <a:solidFill>
                  <a:srgbClr val="234F77"/>
                </a:solidFill>
                <a:latin typeface="Arial" panose="020B0604020202020204" pitchFamily="34" charset="0"/>
                <a:ea typeface="Open Sans" panose="020B0606030504020204" pitchFamily="34" charset="0"/>
                <a:cs typeface="Arial" panose="020B0604020202020204" pitchFamily="34" charset="0"/>
              </a:rPr>
              <a:t>Due to climate change the drought risk has increased</a:t>
            </a:r>
          </a:p>
        </p:txBody>
      </p:sp>
      <p:sp>
        <p:nvSpPr>
          <p:cNvPr id="18" name="TextBox 37">
            <a:extLst>
              <a:ext uri="{FF2B5EF4-FFF2-40B4-BE49-F238E27FC236}">
                <a16:creationId xmlns:a16="http://schemas.microsoft.com/office/drawing/2014/main" id="{6BC122EF-17D2-1F34-F318-901F0FA596A7}"/>
              </a:ext>
            </a:extLst>
          </p:cNvPr>
          <p:cNvSpPr txBox="1"/>
          <p:nvPr/>
        </p:nvSpPr>
        <p:spPr>
          <a:xfrm>
            <a:off x="8617318" y="3573186"/>
            <a:ext cx="3015588" cy="923330"/>
          </a:xfrm>
          <a:prstGeom prst="rect">
            <a:avLst/>
          </a:prstGeom>
          <a:noFill/>
        </p:spPr>
        <p:txBody>
          <a:bodyPr wrap="square" rtlCol="0" anchor="ctr">
            <a:spAutoFit/>
          </a:bodyPr>
          <a:lstStyle/>
          <a:p>
            <a:pPr algn="r" defTabSz="914400" eaLnBrk="1" fontAlgn="auto" hangingPunct="1">
              <a:spcBef>
                <a:spcPts val="0"/>
              </a:spcBef>
              <a:spcAft>
                <a:spcPts val="0"/>
              </a:spcAft>
            </a:pPr>
            <a:r>
              <a:rPr lang="en-MY" b="1" dirty="0" err="1">
                <a:solidFill>
                  <a:srgbClr val="234F77"/>
                </a:solidFill>
                <a:latin typeface="Arial" panose="020B0604020202020204" pitchFamily="34" charset="0"/>
                <a:ea typeface="Open Sans" panose="020B0606030504020204" pitchFamily="34" charset="0"/>
                <a:cs typeface="Arial" panose="020B0604020202020204" pitchFamily="34" charset="0"/>
              </a:rPr>
              <a:t>Tsunamies</a:t>
            </a:r>
            <a:endParaRPr lang="en-MY" b="1" dirty="0">
              <a:solidFill>
                <a:srgbClr val="234F77"/>
              </a:solidFill>
              <a:latin typeface="Arial" panose="020B0604020202020204" pitchFamily="34" charset="0"/>
              <a:ea typeface="Open Sans" panose="020B0606030504020204" pitchFamily="34" charset="0"/>
              <a:cs typeface="Arial" panose="020B0604020202020204" pitchFamily="34" charset="0"/>
            </a:endParaRPr>
          </a:p>
          <a:p>
            <a:pPr algn="r" defTabSz="914400" eaLnBrk="1" fontAlgn="auto" hangingPunct="1">
              <a:spcBef>
                <a:spcPts val="0"/>
              </a:spcBef>
              <a:spcAft>
                <a:spcPts val="0"/>
              </a:spcAft>
            </a:pPr>
            <a:r>
              <a:rPr lang="en-MY" dirty="0">
                <a:solidFill>
                  <a:srgbClr val="234F77"/>
                </a:solidFill>
                <a:latin typeface="Arial" panose="020B0604020202020204" pitchFamily="34" charset="0"/>
                <a:ea typeface="Open Sans" panose="020B0606030504020204" pitchFamily="34" charset="0"/>
                <a:cs typeface="Arial" panose="020B0604020202020204" pitchFamily="34" charset="0"/>
              </a:rPr>
              <a:t>Italy has been affected by historical </a:t>
            </a:r>
            <a:r>
              <a:rPr lang="en-MY" dirty="0" err="1">
                <a:solidFill>
                  <a:srgbClr val="234F77"/>
                </a:solidFill>
                <a:latin typeface="Arial" panose="020B0604020202020204" pitchFamily="34" charset="0"/>
                <a:ea typeface="Open Sans" panose="020B0606030504020204" pitchFamily="34" charset="0"/>
                <a:cs typeface="Arial" panose="020B0604020202020204" pitchFamily="34" charset="0"/>
              </a:rPr>
              <a:t>tsunamies</a:t>
            </a:r>
            <a:endParaRPr lang="en-MY" dirty="0">
              <a:solidFill>
                <a:srgbClr val="234F77"/>
              </a:solidFill>
              <a:latin typeface="Arial" panose="020B0604020202020204" pitchFamily="34" charset="0"/>
              <a:ea typeface="Open Sans" panose="020B0606030504020204" pitchFamily="34" charset="0"/>
              <a:cs typeface="Arial" panose="020B0604020202020204" pitchFamily="34" charset="0"/>
            </a:endParaRPr>
          </a:p>
        </p:txBody>
      </p:sp>
      <p:sp>
        <p:nvSpPr>
          <p:cNvPr id="23" name="Rettangolo 22">
            <a:extLst>
              <a:ext uri="{FF2B5EF4-FFF2-40B4-BE49-F238E27FC236}">
                <a16:creationId xmlns:a16="http://schemas.microsoft.com/office/drawing/2014/main" id="{6C95B9D3-AA07-47CD-225B-3371A53F0A8D}"/>
              </a:ext>
            </a:extLst>
          </p:cNvPr>
          <p:cNvSpPr/>
          <p:nvPr/>
        </p:nvSpPr>
        <p:spPr>
          <a:xfrm>
            <a:off x="161249" y="406507"/>
            <a:ext cx="11796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itchFamily="18" charset="0"/>
              <a:buNone/>
            </a:pPr>
            <a:r>
              <a:rPr lang="en-GB" sz="3200" b="1" dirty="0">
                <a:solidFill>
                  <a:srgbClr val="C00000"/>
                </a:solidFill>
                <a:effectLst>
                  <a:outerShdw blurRad="38100" dist="38100" dir="2700000" algn="tl">
                    <a:srgbClr val="000000">
                      <a:alpha val="43137"/>
                    </a:srgbClr>
                  </a:outerShdw>
                </a:effectLst>
                <a:cs typeface="Trade Gothic LT Std Ext"/>
              </a:rPr>
              <a:t>ITALY: A COUNTRY </a:t>
            </a:r>
            <a:r>
              <a:rPr lang="en-GB" sz="3200" b="1" dirty="0">
                <a:solidFill>
                  <a:srgbClr val="C00000"/>
                </a:solidFill>
                <a:effectLst>
                  <a:outerShdw blurRad="38100" dist="38100" dir="2700000" algn="tl">
                    <a:srgbClr val="000000">
                      <a:alpha val="43137"/>
                    </a:srgbClr>
                  </a:outerShdw>
                </a:effectLst>
                <a:cs typeface="Trade Gothic LT Std Cn"/>
              </a:rPr>
              <a:t>PRONE TO DISASTERS</a:t>
            </a:r>
          </a:p>
        </p:txBody>
      </p:sp>
    </p:spTree>
    <p:extLst>
      <p:ext uri="{BB962C8B-B14F-4D97-AF65-F5344CB8AC3E}">
        <p14:creationId xmlns:p14="http://schemas.microsoft.com/office/powerpoint/2010/main" val="2522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mappa&#10;&#10;Descrizione generata automaticamente">
            <a:extLst>
              <a:ext uri="{FF2B5EF4-FFF2-40B4-BE49-F238E27FC236}">
                <a16:creationId xmlns:a16="http://schemas.microsoft.com/office/drawing/2014/main" id="{0458D413-87FF-F389-8484-F940D5C839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8810695" y="2108268"/>
            <a:ext cx="3255123" cy="4418777"/>
          </a:xfrm>
          <a:prstGeom prst="rect">
            <a:avLst/>
          </a:prstGeom>
          <a:ln>
            <a:noFill/>
          </a:ln>
          <a:extLst>
            <a:ext uri="{53640926-AAD7-44D8-BBD7-CCE9431645EC}">
              <a14:shadowObscured xmlns:a14="http://schemas.microsoft.com/office/drawing/2010/main"/>
            </a:ext>
          </a:extLst>
        </p:spPr>
      </p:pic>
      <p:sp>
        <p:nvSpPr>
          <p:cNvPr id="4" name="Titolo 1">
            <a:extLst>
              <a:ext uri="{FF2B5EF4-FFF2-40B4-BE49-F238E27FC236}">
                <a16:creationId xmlns:a16="http://schemas.microsoft.com/office/drawing/2014/main" id="{FC29DB22-F1C1-475B-8BCC-12A18C0E522E}"/>
              </a:ext>
            </a:extLst>
          </p:cNvPr>
          <p:cNvSpPr txBox="1">
            <a:spLocks/>
          </p:cNvSpPr>
          <p:nvPr/>
        </p:nvSpPr>
        <p:spPr>
          <a:xfrm>
            <a:off x="8840264" y="5954152"/>
            <a:ext cx="3008489" cy="8309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3000" b="1"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Floods and </a:t>
            </a:r>
            <a:r>
              <a:rPr lang="it-IT" sz="3000" b="1" dirty="0" err="1">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landslides</a:t>
            </a:r>
            <a:r>
              <a:rPr lang="it-IT" sz="3000" b="1"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risk</a:t>
            </a:r>
            <a:endParaRPr lang="it-IT" sz="2250" b="1" i="1"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itolo 1">
            <a:extLst>
              <a:ext uri="{FF2B5EF4-FFF2-40B4-BE49-F238E27FC236}">
                <a16:creationId xmlns:a16="http://schemas.microsoft.com/office/drawing/2014/main" id="{0F6A318E-947F-EE0F-CA6D-6EA77A938E21}"/>
              </a:ext>
            </a:extLst>
          </p:cNvPr>
          <p:cNvSpPr txBox="1">
            <a:spLocks/>
          </p:cNvSpPr>
          <p:nvPr/>
        </p:nvSpPr>
        <p:spPr>
          <a:xfrm>
            <a:off x="245015" y="5372980"/>
            <a:ext cx="6171930" cy="4154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000" b="1" dirty="0" err="1">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Seismic</a:t>
            </a:r>
            <a:r>
              <a:rPr lang="it-IT" sz="3000" b="1"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risk</a:t>
            </a:r>
          </a:p>
        </p:txBody>
      </p:sp>
      <p:sp>
        <p:nvSpPr>
          <p:cNvPr id="3" name="Sottotitolo 2">
            <a:extLst>
              <a:ext uri="{FF2B5EF4-FFF2-40B4-BE49-F238E27FC236}">
                <a16:creationId xmlns:a16="http://schemas.microsoft.com/office/drawing/2014/main" id="{5C6D2E83-0650-4DC8-8CE2-F303CE5D59B6}"/>
              </a:ext>
            </a:extLst>
          </p:cNvPr>
          <p:cNvSpPr>
            <a:spLocks noGrp="1"/>
          </p:cNvSpPr>
          <p:nvPr>
            <p:ph type="subTitle"/>
          </p:nvPr>
        </p:nvSpPr>
        <p:spPr>
          <a:xfrm>
            <a:off x="3098935" y="3576715"/>
            <a:ext cx="6312484" cy="2970212"/>
          </a:xfrm>
        </p:spPr>
        <p:txBody>
          <a:bodyPr/>
          <a:lstStyle/>
          <a:p>
            <a:pPr algn="just"/>
            <a:r>
              <a:rPr lang="it-IT" sz="1650" b="1" u="sng" dirty="0">
                <a:latin typeface="Calibri" panose="020F0502020204030204" pitchFamily="34" charset="0"/>
                <a:ea typeface="Calibri" panose="020F0502020204030204" pitchFamily="34" charset="0"/>
                <a:cs typeface="Calibri" panose="020F0502020204030204" pitchFamily="34" charset="0"/>
              </a:rPr>
              <a:t>91 % of </a:t>
            </a:r>
            <a:r>
              <a:rPr lang="it-IT" sz="1650" b="1" u="sng" dirty="0" err="1">
                <a:latin typeface="Calibri" panose="020F0502020204030204" pitchFamily="34" charset="0"/>
                <a:ea typeface="Calibri" panose="020F0502020204030204" pitchFamily="34" charset="0"/>
                <a:cs typeface="Calibri" panose="020F0502020204030204" pitchFamily="34" charset="0"/>
              </a:rPr>
              <a:t>Italian</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municipalities</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have</a:t>
            </a:r>
            <a:r>
              <a:rPr lang="it-IT" sz="1650" b="1" u="sng" dirty="0">
                <a:latin typeface="Calibri" panose="020F0502020204030204" pitchFamily="34" charset="0"/>
                <a:ea typeface="Calibri" panose="020F0502020204030204" pitchFamily="34" charset="0"/>
                <a:cs typeface="Calibri" panose="020F0502020204030204" pitchFamily="34" charset="0"/>
              </a:rPr>
              <a:t> floods and/or </a:t>
            </a:r>
            <a:r>
              <a:rPr lang="it-IT" sz="1650" b="1" u="sng" dirty="0" err="1">
                <a:latin typeface="Calibri" panose="020F0502020204030204" pitchFamily="34" charset="0"/>
                <a:ea typeface="Calibri" panose="020F0502020204030204" pitchFamily="34" charset="0"/>
                <a:cs typeface="Calibri" panose="020F0502020204030204" pitchFamily="34" charset="0"/>
              </a:rPr>
              <a:t>landslides</a:t>
            </a:r>
            <a:r>
              <a:rPr lang="it-IT" sz="1650" b="1" u="sng" dirty="0">
                <a:latin typeface="Calibri" panose="020F0502020204030204" pitchFamily="34" charset="0"/>
                <a:ea typeface="Calibri" panose="020F0502020204030204" pitchFamily="34" charset="0"/>
                <a:cs typeface="Calibri" panose="020F0502020204030204" pitchFamily="34" charset="0"/>
              </a:rPr>
              <a:t> prone </a:t>
            </a:r>
            <a:r>
              <a:rPr lang="it-IT" sz="1650" b="1" u="sng" dirty="0" err="1">
                <a:latin typeface="Calibri" panose="020F0502020204030204" pitchFamily="34" charset="0"/>
                <a:ea typeface="Calibri" panose="020F0502020204030204" pitchFamily="34" charset="0"/>
                <a:cs typeface="Calibri" panose="020F0502020204030204" pitchFamily="34" charset="0"/>
              </a:rPr>
              <a:t>areas</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dirty="0">
                <a:latin typeface="Calibri" panose="020F0502020204030204" pitchFamily="34" charset="0"/>
                <a:ea typeface="Calibri" panose="020F0502020204030204" pitchFamily="34" charset="0"/>
                <a:cs typeface="Calibri" panose="020F0502020204030204" pitchFamily="34" charset="0"/>
              </a:rPr>
              <a:t>(</a:t>
            </a:r>
            <a:r>
              <a:rPr lang="it-IT" sz="1650" dirty="0" err="1">
                <a:latin typeface="Calibri" panose="020F0502020204030204" pitchFamily="34" charset="0"/>
                <a:ea typeface="Calibri" panose="020F0502020204030204" pitchFamily="34" charset="0"/>
                <a:cs typeface="Calibri" panose="020F0502020204030204" pitchFamily="34" charset="0"/>
              </a:rPr>
              <a:t>almost</a:t>
            </a:r>
            <a:r>
              <a:rPr lang="it-IT" sz="1650" dirty="0">
                <a:latin typeface="Calibri" panose="020F0502020204030204" pitchFamily="34" charset="0"/>
                <a:ea typeface="Calibri" panose="020F0502020204030204" pitchFamily="34" charset="0"/>
                <a:cs typeface="Calibri" panose="020F0502020204030204" pitchFamily="34" charset="0"/>
              </a:rPr>
              <a:t> 20% of national </a:t>
            </a:r>
            <a:r>
              <a:rPr lang="it-IT" sz="1650" dirty="0" err="1">
                <a:latin typeface="Calibri" panose="020F0502020204030204" pitchFamily="34" charset="0"/>
                <a:ea typeface="Calibri" panose="020F0502020204030204" pitchFamily="34" charset="0"/>
                <a:cs typeface="Calibri" panose="020F0502020204030204" pitchFamily="34" charset="0"/>
              </a:rPr>
              <a:t>territory</a:t>
            </a:r>
            <a:r>
              <a:rPr lang="it-IT" sz="1650" dirty="0">
                <a:latin typeface="Calibri" panose="020F0502020204030204" pitchFamily="34" charset="0"/>
                <a:ea typeface="Calibri" panose="020F0502020204030204" pitchFamily="34" charset="0"/>
                <a:cs typeface="Calibri" panose="020F0502020204030204" pitchFamily="34" charset="0"/>
              </a:rPr>
              <a:t> </a:t>
            </a:r>
            <a:r>
              <a:rPr lang="it-IT" sz="1650" dirty="0" err="1">
                <a:latin typeface="Calibri" panose="020F0502020204030204" pitchFamily="34" charset="0"/>
                <a:ea typeface="Calibri" panose="020F0502020204030204" pitchFamily="34" charset="0"/>
                <a:cs typeface="Calibri" panose="020F0502020204030204" pitchFamily="34" charset="0"/>
              </a:rPr>
              <a:t>at</a:t>
            </a:r>
            <a:r>
              <a:rPr lang="it-IT" sz="1650" dirty="0">
                <a:latin typeface="Calibri" panose="020F0502020204030204" pitchFamily="34" charset="0"/>
                <a:ea typeface="Calibri" panose="020F0502020204030204" pitchFamily="34" charset="0"/>
                <a:cs typeface="Calibri" panose="020F0502020204030204" pitchFamily="34" charset="0"/>
              </a:rPr>
              <a:t> risk). </a:t>
            </a:r>
            <a:endParaRPr lang="it-IT" sz="1650" dirty="0">
              <a:latin typeface="Calibri" panose="020F0502020204030204" pitchFamily="34" charset="0"/>
              <a:ea typeface="Calibri" panose="020F0502020204030204" pitchFamily="34" charset="0"/>
              <a:cs typeface="Times New Roman" panose="02020603050405020304" pitchFamily="18" charset="0"/>
            </a:endParaRPr>
          </a:p>
          <a:p>
            <a:pPr algn="just"/>
            <a:r>
              <a:rPr lang="it-IT" sz="1650" dirty="0" err="1">
                <a:latin typeface="Calibri" panose="020F0502020204030204" pitchFamily="34" charset="0"/>
                <a:ea typeface="Calibri" panose="020F0502020204030204" pitchFamily="34" charset="0"/>
                <a:cs typeface="Calibri" panose="020F0502020204030204" pitchFamily="34" charset="0"/>
              </a:rPr>
              <a:t>Regions</a:t>
            </a:r>
            <a:r>
              <a:rPr lang="it-IT" sz="1650" dirty="0">
                <a:latin typeface="Calibri" panose="020F0502020204030204" pitchFamily="34" charset="0"/>
                <a:ea typeface="Calibri" panose="020F0502020204030204" pitchFamily="34" charset="0"/>
                <a:cs typeface="Calibri" panose="020F0502020204030204" pitchFamily="34" charset="0"/>
              </a:rPr>
              <a:t> with </a:t>
            </a:r>
            <a:r>
              <a:rPr lang="it-IT" sz="1650" dirty="0" err="1">
                <a:latin typeface="Calibri" panose="020F0502020204030204" pitchFamily="34" charset="0"/>
                <a:ea typeface="Calibri" panose="020F0502020204030204" pitchFamily="34" charset="0"/>
                <a:cs typeface="Calibri" panose="020F0502020204030204" pitchFamily="34" charset="0"/>
              </a:rPr>
              <a:t>higher</a:t>
            </a:r>
            <a:r>
              <a:rPr lang="it-IT" sz="1650" dirty="0">
                <a:latin typeface="Calibri" panose="020F0502020204030204" pitchFamily="34" charset="0"/>
                <a:ea typeface="Calibri" panose="020F0502020204030204" pitchFamily="34" charset="0"/>
                <a:cs typeface="Calibri" panose="020F0502020204030204" pitchFamily="34" charset="0"/>
              </a:rPr>
              <a:t> </a:t>
            </a:r>
            <a:r>
              <a:rPr lang="it-IT" sz="1650" dirty="0" err="1">
                <a:latin typeface="Calibri" panose="020F0502020204030204" pitchFamily="34" charset="0"/>
                <a:ea typeface="Calibri" panose="020F0502020204030204" pitchFamily="34" charset="0"/>
                <a:cs typeface="Calibri" panose="020F0502020204030204" pitchFamily="34" charset="0"/>
              </a:rPr>
              <a:t>number</a:t>
            </a:r>
            <a:r>
              <a:rPr lang="it-IT" sz="1650" dirty="0">
                <a:latin typeface="Calibri" panose="020F0502020204030204" pitchFamily="34" charset="0"/>
                <a:ea typeface="Calibri" panose="020F0502020204030204" pitchFamily="34" charset="0"/>
                <a:cs typeface="Calibri" panose="020F0502020204030204" pitchFamily="34" charset="0"/>
              </a:rPr>
              <a:t> of </a:t>
            </a:r>
            <a:r>
              <a:rPr lang="it-IT" sz="1650" dirty="0" err="1">
                <a:latin typeface="Calibri" panose="020F0502020204030204" pitchFamily="34" charset="0"/>
                <a:ea typeface="Calibri" panose="020F0502020204030204" pitchFamily="34" charset="0"/>
                <a:cs typeface="Calibri" panose="020F0502020204030204" pitchFamily="34" charset="0"/>
              </a:rPr>
              <a:t>municipalities</a:t>
            </a:r>
            <a:r>
              <a:rPr lang="it-IT" sz="1650" dirty="0">
                <a:latin typeface="Calibri" panose="020F0502020204030204" pitchFamily="34" charset="0"/>
                <a:ea typeface="Calibri" panose="020F0502020204030204" pitchFamily="34" charset="0"/>
                <a:cs typeface="Calibri" panose="020F0502020204030204" pitchFamily="34" charset="0"/>
              </a:rPr>
              <a:t> </a:t>
            </a:r>
            <a:r>
              <a:rPr lang="it-IT" sz="1650" dirty="0" err="1">
                <a:latin typeface="Calibri" panose="020F0502020204030204" pitchFamily="34" charset="0"/>
                <a:ea typeface="Calibri" panose="020F0502020204030204" pitchFamily="34" charset="0"/>
                <a:cs typeface="Calibri" panose="020F0502020204030204" pitchFamily="34" charset="0"/>
              </a:rPr>
              <a:t>at</a:t>
            </a:r>
            <a:r>
              <a:rPr lang="it-IT" sz="1650" dirty="0">
                <a:latin typeface="Calibri" panose="020F0502020204030204" pitchFamily="34" charset="0"/>
                <a:ea typeface="Calibri" panose="020F0502020204030204" pitchFamily="34" charset="0"/>
                <a:cs typeface="Calibri" panose="020F0502020204030204" pitchFamily="34" charset="0"/>
              </a:rPr>
              <a:t> risk (9 with 100%): Valle D'Aosta, Liguria, Emilia- Romagna, Toscana, </a:t>
            </a:r>
            <a:r>
              <a:rPr lang="it-IT" sz="1650" b="1" u="sng" dirty="0">
                <a:latin typeface="Calibri" panose="020F0502020204030204" pitchFamily="34" charset="0"/>
                <a:ea typeface="Calibri" panose="020F0502020204030204" pitchFamily="34" charset="0"/>
                <a:cs typeface="Calibri" panose="020F0502020204030204" pitchFamily="34" charset="0"/>
              </a:rPr>
              <a:t>Umbria</a:t>
            </a:r>
            <a:r>
              <a:rPr lang="it-IT" sz="1650" dirty="0">
                <a:latin typeface="Calibri" panose="020F0502020204030204" pitchFamily="34" charset="0"/>
                <a:ea typeface="Calibri" panose="020F0502020204030204" pitchFamily="34" charset="0"/>
                <a:cs typeface="Calibri" panose="020F0502020204030204" pitchFamily="34" charset="0"/>
              </a:rPr>
              <a:t>, Marche, Molise, Basilicata e Calabria. </a:t>
            </a:r>
            <a:endParaRPr lang="it-IT" sz="1650" dirty="0">
              <a:latin typeface="Calibri" panose="020F0502020204030204" pitchFamily="34" charset="0"/>
              <a:ea typeface="Calibri" panose="020F0502020204030204" pitchFamily="34" charset="0"/>
              <a:cs typeface="Times New Roman" panose="02020603050405020304" pitchFamily="18" charset="0"/>
            </a:endParaRPr>
          </a:p>
          <a:p>
            <a:pPr algn="just"/>
            <a:r>
              <a:rPr lang="it-IT" sz="1650" dirty="0">
                <a:latin typeface="Calibri" panose="020F0502020204030204" pitchFamily="34" charset="0"/>
                <a:ea typeface="Calibri" panose="020F0502020204030204" pitchFamily="34" charset="0"/>
                <a:cs typeface="Calibri" panose="020F0502020204030204" pitchFamily="34" charset="0"/>
              </a:rPr>
              <a:t>For </a:t>
            </a:r>
            <a:r>
              <a:rPr lang="it-IT" sz="1650" dirty="0" err="1">
                <a:latin typeface="Calibri" panose="020F0502020204030204" pitchFamily="34" charset="0"/>
                <a:ea typeface="Calibri" panose="020F0502020204030204" pitchFamily="34" charset="0"/>
                <a:cs typeface="Calibri" panose="020F0502020204030204" pitchFamily="34" charset="0"/>
              </a:rPr>
              <a:t>effective</a:t>
            </a:r>
            <a:r>
              <a:rPr lang="it-IT" sz="1650" dirty="0">
                <a:latin typeface="Calibri" panose="020F0502020204030204" pitchFamily="34" charset="0"/>
                <a:ea typeface="Calibri" panose="020F0502020204030204" pitchFamily="34" charset="0"/>
                <a:cs typeface="Calibri" panose="020F0502020204030204" pitchFamily="34" charset="0"/>
              </a:rPr>
              <a:t> risk area (5): Valle d’Aosta ed Emilia-Romagna with </a:t>
            </a:r>
            <a:r>
              <a:rPr lang="it-IT" sz="1650" dirty="0" err="1">
                <a:latin typeface="Calibri" panose="020F0502020204030204" pitchFamily="34" charset="0"/>
                <a:ea typeface="Calibri" panose="020F0502020204030204" pitchFamily="34" charset="0"/>
                <a:cs typeface="Calibri" panose="020F0502020204030204" pitchFamily="34" charset="0"/>
              </a:rPr>
              <a:t>approx</a:t>
            </a:r>
            <a:r>
              <a:rPr lang="it-IT" sz="1650" dirty="0">
                <a:latin typeface="Calibri" panose="020F0502020204030204" pitchFamily="34" charset="0"/>
                <a:ea typeface="Calibri" panose="020F0502020204030204" pitchFamily="34" charset="0"/>
                <a:cs typeface="Calibri" panose="020F0502020204030204" pitchFamily="34" charset="0"/>
              </a:rPr>
              <a:t> 60%, Toscana, Campania and Provincia Autonoma di Trento with </a:t>
            </a:r>
            <a:r>
              <a:rPr lang="it-IT" sz="1650" dirty="0" err="1">
                <a:latin typeface="Calibri" panose="020F0502020204030204" pitchFamily="34" charset="0"/>
                <a:ea typeface="Calibri" panose="020F0502020204030204" pitchFamily="34" charset="0"/>
                <a:cs typeface="Calibri" panose="020F0502020204030204" pitchFamily="34" charset="0"/>
              </a:rPr>
              <a:t>approx</a:t>
            </a:r>
            <a:r>
              <a:rPr lang="it-IT" sz="1650" dirty="0">
                <a:latin typeface="Calibri" panose="020F0502020204030204" pitchFamily="34" charset="0"/>
                <a:ea typeface="Calibri" panose="020F0502020204030204" pitchFamily="34" charset="0"/>
                <a:cs typeface="Calibri" panose="020F0502020204030204" pitchFamily="34" charset="0"/>
              </a:rPr>
              <a:t> 30%.</a:t>
            </a:r>
            <a:endParaRPr lang="it-IT" sz="1650" dirty="0">
              <a:latin typeface="Calibri" panose="020F0502020204030204" pitchFamily="34" charset="0"/>
              <a:ea typeface="Calibri" panose="020F0502020204030204" pitchFamily="34" charset="0"/>
              <a:cs typeface="Times New Roman" panose="02020603050405020304" pitchFamily="18" charset="0"/>
            </a:endParaRPr>
          </a:p>
          <a:p>
            <a:pPr algn="just"/>
            <a:r>
              <a:rPr lang="it-IT" sz="1650" b="1" u="sng" dirty="0" err="1">
                <a:latin typeface="Calibri" panose="020F0502020204030204" pitchFamily="34" charset="0"/>
                <a:ea typeface="Calibri" panose="020F0502020204030204" pitchFamily="34" charset="0"/>
                <a:cs typeface="Calibri" panose="020F0502020204030204" pitchFamily="34" charset="0"/>
              </a:rPr>
              <a:t>Population</a:t>
            </a:r>
            <a:r>
              <a:rPr lang="it-IT" sz="1650" b="1" u="sng" dirty="0">
                <a:latin typeface="Calibri" panose="020F0502020204030204" pitchFamily="34" charset="0"/>
                <a:ea typeface="Calibri" panose="020F0502020204030204" pitchFamily="34" charset="0"/>
                <a:cs typeface="Calibri" panose="020F0502020204030204" pitchFamily="34" charset="0"/>
              </a:rPr>
              <a:t> living in risk </a:t>
            </a:r>
            <a:r>
              <a:rPr lang="it-IT" sz="1650" b="1" u="sng" dirty="0" err="1">
                <a:latin typeface="Calibri" panose="020F0502020204030204" pitchFamily="34" charset="0"/>
                <a:ea typeface="Calibri" panose="020F0502020204030204" pitchFamily="34" charset="0"/>
                <a:cs typeface="Calibri" panose="020F0502020204030204" pitchFamily="34" charset="0"/>
              </a:rPr>
              <a:t>areas</a:t>
            </a:r>
            <a:r>
              <a:rPr lang="it-IT" sz="1650" b="1" u="sng" dirty="0">
                <a:latin typeface="Calibri" panose="020F0502020204030204" pitchFamily="34" charset="0"/>
                <a:ea typeface="Calibri" panose="020F0502020204030204" pitchFamily="34" charset="0"/>
                <a:cs typeface="Calibri" panose="020F0502020204030204" pitchFamily="34" charset="0"/>
              </a:rPr>
              <a:t>: over 18% in Liguria, Emilia-Romagna and Toscana)</a:t>
            </a:r>
            <a:r>
              <a:rPr lang="it-IT" sz="1650" dirty="0">
                <a:latin typeface="Calibri" panose="020F0502020204030204" pitchFamily="34" charset="0"/>
                <a:ea typeface="Calibri" panose="020F0502020204030204" pitchFamily="34" charset="0"/>
                <a:cs typeface="Calibri" panose="020F0502020204030204" pitchFamily="34" charset="0"/>
              </a:rPr>
              <a:t>. </a:t>
            </a:r>
            <a:r>
              <a:rPr lang="it-IT" sz="1650" dirty="0" err="1">
                <a:latin typeface="Calibri" panose="020F0502020204030204" pitchFamily="34" charset="0"/>
                <a:ea typeface="Calibri" panose="020F0502020204030204" pitchFamily="34" charset="0"/>
                <a:cs typeface="Calibri" panose="020F0502020204030204" pitchFamily="34" charset="0"/>
              </a:rPr>
              <a:t>Residential</a:t>
            </a:r>
            <a:r>
              <a:rPr lang="it-IT" sz="1650" dirty="0">
                <a:latin typeface="Calibri" panose="020F0502020204030204" pitchFamily="34" charset="0"/>
                <a:ea typeface="Calibri" panose="020F0502020204030204" pitchFamily="34" charset="0"/>
                <a:cs typeface="Calibri" panose="020F0502020204030204" pitchFamily="34" charset="0"/>
              </a:rPr>
              <a:t> buildings </a:t>
            </a:r>
            <a:r>
              <a:rPr lang="it-IT" sz="1650" dirty="0" err="1">
                <a:latin typeface="Calibri" panose="020F0502020204030204" pitchFamily="34" charset="0"/>
                <a:ea typeface="Calibri" panose="020F0502020204030204" pitchFamily="34" charset="0"/>
                <a:cs typeface="Calibri" panose="020F0502020204030204" pitchFamily="34" charset="0"/>
              </a:rPr>
              <a:t>at</a:t>
            </a:r>
            <a:r>
              <a:rPr lang="it-IT" sz="1650" dirty="0">
                <a:latin typeface="Calibri" panose="020F0502020204030204" pitchFamily="34" charset="0"/>
                <a:ea typeface="Calibri" panose="020F0502020204030204" pitchFamily="34" charset="0"/>
                <a:cs typeface="Calibri" panose="020F0502020204030204" pitchFamily="34" charset="0"/>
              </a:rPr>
              <a:t> risk 14%, commercial/industrial activities 16%, Cultural Heritage over 25% (Toscana and Emilia-Romagna </a:t>
            </a:r>
            <a:r>
              <a:rPr lang="it-IT" sz="1650" dirty="0" err="1">
                <a:latin typeface="Calibri" panose="020F0502020204030204" pitchFamily="34" charset="0"/>
                <a:ea typeface="Calibri" panose="020F0502020204030204" pitchFamily="34" charset="0"/>
                <a:cs typeface="Calibri" panose="020F0502020204030204" pitchFamily="34" charset="0"/>
              </a:rPr>
              <a:t>mainly</a:t>
            </a:r>
            <a:r>
              <a:rPr lang="it-IT" sz="1650" dirty="0">
                <a:latin typeface="Calibri" panose="020F0502020204030204" pitchFamily="34" charset="0"/>
                <a:ea typeface="Calibri" panose="020F0502020204030204" pitchFamily="34" charset="0"/>
                <a:cs typeface="Calibri" panose="020F0502020204030204" pitchFamily="34" charset="0"/>
              </a:rPr>
              <a:t>) </a:t>
            </a:r>
            <a:endParaRPr lang="it-IT" sz="165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magine 8">
            <a:extLst>
              <a:ext uri="{FF2B5EF4-FFF2-40B4-BE49-F238E27FC236}">
                <a16:creationId xmlns:a16="http://schemas.microsoft.com/office/drawing/2014/main" id="{F4D7F1F9-D092-E8C4-9415-020840DEBA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249" y="1224102"/>
            <a:ext cx="2879089" cy="4072517"/>
          </a:xfrm>
          <a:prstGeom prst="rect">
            <a:avLst/>
          </a:prstGeom>
        </p:spPr>
      </p:pic>
      <p:sp>
        <p:nvSpPr>
          <p:cNvPr id="10" name="Sottotitolo 2">
            <a:extLst>
              <a:ext uri="{FF2B5EF4-FFF2-40B4-BE49-F238E27FC236}">
                <a16:creationId xmlns:a16="http://schemas.microsoft.com/office/drawing/2014/main" id="{7BE97B94-95DD-DA84-023A-2200C313CA8F}"/>
              </a:ext>
            </a:extLst>
          </p:cNvPr>
          <p:cNvSpPr>
            <a:spLocks noGrp="1"/>
          </p:cNvSpPr>
          <p:nvPr>
            <p:ph type="subTitle"/>
          </p:nvPr>
        </p:nvSpPr>
        <p:spPr>
          <a:xfrm>
            <a:off x="3098935" y="1325471"/>
            <a:ext cx="4688929" cy="1777410"/>
          </a:xfrm>
        </p:spPr>
        <p:txBody>
          <a:bodyPr/>
          <a:lstStyle/>
          <a:p>
            <a:pPr algn="just"/>
            <a:r>
              <a:rPr lang="it-IT" sz="1650" b="1" u="sng" dirty="0" err="1">
                <a:latin typeface="Calibri" panose="020F0502020204030204" pitchFamily="34" charset="0"/>
                <a:ea typeface="Calibri" panose="020F0502020204030204" pitchFamily="34" charset="0"/>
                <a:cs typeface="Calibri" panose="020F0502020204030204" pitchFamily="34" charset="0"/>
              </a:rPr>
              <a:t>All</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Italian</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municipalities</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classified</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as</a:t>
            </a:r>
            <a:r>
              <a:rPr lang="it-IT" sz="1650" b="1" u="sng" dirty="0">
                <a:latin typeface="Calibri" panose="020F0502020204030204" pitchFamily="34" charset="0"/>
                <a:ea typeface="Calibri" panose="020F0502020204030204" pitchFamily="34" charset="0"/>
                <a:cs typeface="Calibri" panose="020F0502020204030204" pitchFamily="34" charset="0"/>
              </a:rPr>
              <a:t> risk prone </a:t>
            </a:r>
            <a:r>
              <a:rPr lang="it-IT" sz="1650" b="1" u="sng" dirty="0" err="1">
                <a:latin typeface="Calibri" panose="020F0502020204030204" pitchFamily="34" charset="0"/>
                <a:ea typeface="Calibri" panose="020F0502020204030204" pitchFamily="34" charset="0"/>
                <a:cs typeface="Calibri" panose="020F0502020204030204" pitchFamily="34" charset="0"/>
              </a:rPr>
              <a:t>areas</a:t>
            </a:r>
            <a:r>
              <a:rPr lang="it-IT" sz="1650" b="1" u="sng" dirty="0">
                <a:latin typeface="Calibri" panose="020F0502020204030204" pitchFamily="34" charset="0"/>
                <a:ea typeface="Calibri" panose="020F0502020204030204" pitchFamily="34" charset="0"/>
                <a:cs typeface="Calibri" panose="020F0502020204030204" pitchFamily="34" charset="0"/>
              </a:rPr>
              <a:t> for </a:t>
            </a:r>
            <a:r>
              <a:rPr lang="it-IT" sz="1650" b="1" u="sng" dirty="0" err="1">
                <a:latin typeface="Calibri" panose="020F0502020204030204" pitchFamily="34" charset="0"/>
                <a:ea typeface="Calibri" panose="020F0502020204030204" pitchFamily="34" charset="0"/>
                <a:cs typeface="Calibri" panose="020F0502020204030204" pitchFamily="34" charset="0"/>
              </a:rPr>
              <a:t>earthquakes</a:t>
            </a:r>
            <a:r>
              <a:rPr lang="it-IT" sz="1650" b="1" u="sng" dirty="0">
                <a:latin typeface="Calibri" panose="020F0502020204030204" pitchFamily="34" charset="0"/>
                <a:ea typeface="Calibri" panose="020F0502020204030204" pitchFamily="34" charset="0"/>
                <a:cs typeface="Calibri" panose="020F0502020204030204" pitchFamily="34" charset="0"/>
              </a:rPr>
              <a:t>: 34% of </a:t>
            </a:r>
            <a:r>
              <a:rPr lang="it-IT" sz="1650" b="1" u="sng" dirty="0" err="1">
                <a:latin typeface="Calibri" panose="020F0502020204030204" pitchFamily="34" charset="0"/>
                <a:ea typeface="Calibri" panose="020F0502020204030204" pitchFamily="34" charset="0"/>
                <a:cs typeface="Calibri" panose="020F0502020204030204" pitchFamily="34" charset="0"/>
              </a:rPr>
              <a:t>them</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at</a:t>
            </a:r>
            <a:r>
              <a:rPr lang="it-IT" sz="1650" b="1" u="sng" dirty="0">
                <a:latin typeface="Calibri" panose="020F0502020204030204" pitchFamily="34" charset="0"/>
                <a:ea typeface="Calibri" panose="020F0502020204030204" pitchFamily="34" charset="0"/>
                <a:cs typeface="Calibri" panose="020F0502020204030204" pitchFamily="34" charset="0"/>
              </a:rPr>
              <a:t> </a:t>
            </a:r>
            <a:r>
              <a:rPr lang="it-IT" sz="1650" b="1" u="sng" dirty="0" err="1">
                <a:latin typeface="Calibri" panose="020F0502020204030204" pitchFamily="34" charset="0"/>
                <a:ea typeface="Calibri" panose="020F0502020204030204" pitchFamily="34" charset="0"/>
                <a:cs typeface="Calibri" panose="020F0502020204030204" pitchFamily="34" charset="0"/>
              </a:rPr>
              <a:t>very</a:t>
            </a:r>
            <a:r>
              <a:rPr lang="it-IT" sz="1650" b="1" u="sng" dirty="0">
                <a:latin typeface="Calibri" panose="020F0502020204030204" pitchFamily="34" charset="0"/>
                <a:ea typeface="Calibri" panose="020F0502020204030204" pitchFamily="34" charset="0"/>
                <a:cs typeface="Calibri" panose="020F0502020204030204" pitchFamily="34" charset="0"/>
              </a:rPr>
              <a:t> high or high risk! </a:t>
            </a:r>
          </a:p>
          <a:p>
            <a:pPr algn="just"/>
            <a:r>
              <a:rPr lang="it-IT" sz="1650" dirty="0">
                <a:latin typeface="Calibri" panose="020F0502020204030204" pitchFamily="34" charset="0"/>
                <a:ea typeface="Calibri" panose="020F0502020204030204" pitchFamily="34" charset="0"/>
                <a:cs typeface="Calibri" panose="020F0502020204030204" pitchFamily="34" charset="0"/>
              </a:rPr>
              <a:t>70% of </a:t>
            </a:r>
            <a:r>
              <a:rPr lang="it-IT" sz="1650" dirty="0" err="1">
                <a:latin typeface="Calibri" panose="020F0502020204030204" pitchFamily="34" charset="0"/>
                <a:ea typeface="Calibri" panose="020F0502020204030204" pitchFamily="34" charset="0"/>
                <a:cs typeface="Calibri" panose="020F0502020204030204" pitchFamily="34" charset="0"/>
              </a:rPr>
              <a:t>seismic</a:t>
            </a:r>
            <a:r>
              <a:rPr lang="it-IT" sz="1650" dirty="0">
                <a:latin typeface="Calibri" panose="020F0502020204030204" pitchFamily="34" charset="0"/>
                <a:ea typeface="Calibri" panose="020F0502020204030204" pitchFamily="34" charset="0"/>
                <a:cs typeface="Calibri" panose="020F0502020204030204" pitchFamily="34" charset="0"/>
              </a:rPr>
              <a:t> activity </a:t>
            </a:r>
            <a:r>
              <a:rPr lang="it-IT" sz="1650" dirty="0" err="1">
                <a:latin typeface="Calibri" panose="020F0502020204030204" pitchFamily="34" charset="0"/>
                <a:ea typeface="Calibri" panose="020F0502020204030204" pitchFamily="34" charset="0"/>
                <a:cs typeface="Calibri" panose="020F0502020204030204" pitchFamily="34" charset="0"/>
              </a:rPr>
              <a:t>along</a:t>
            </a:r>
            <a:r>
              <a:rPr lang="it-IT" sz="1650" dirty="0">
                <a:latin typeface="Calibri" panose="020F0502020204030204" pitchFamily="34" charset="0"/>
                <a:ea typeface="Calibri" panose="020F0502020204030204" pitchFamily="34" charset="0"/>
                <a:cs typeface="Calibri" panose="020F0502020204030204" pitchFamily="34" charset="0"/>
              </a:rPr>
              <a:t> Appennine mountains. </a:t>
            </a:r>
          </a:p>
          <a:p>
            <a:pPr algn="just"/>
            <a:r>
              <a:rPr lang="it-IT" sz="1650" b="1" u="sng" dirty="0">
                <a:latin typeface="Calibri" panose="020F0502020204030204" pitchFamily="34" charset="0"/>
                <a:ea typeface="Calibri" panose="020F0502020204030204" pitchFamily="34" charset="0"/>
                <a:cs typeface="Calibri" panose="020F0502020204030204" pitchFamily="34" charset="0"/>
              </a:rPr>
              <a:t>Over 30% of </a:t>
            </a:r>
            <a:r>
              <a:rPr lang="it-IT" sz="1650" b="1" u="sng" dirty="0" err="1">
                <a:latin typeface="Calibri" panose="020F0502020204030204" pitchFamily="34" charset="0"/>
                <a:ea typeface="Calibri" panose="020F0502020204030204" pitchFamily="34" charset="0"/>
                <a:cs typeface="Calibri" panose="020F0502020204030204" pitchFamily="34" charset="0"/>
              </a:rPr>
              <a:t>population</a:t>
            </a:r>
            <a:r>
              <a:rPr lang="it-IT" sz="1650" b="1" u="sng" dirty="0">
                <a:latin typeface="Calibri" panose="020F0502020204030204" pitchFamily="34" charset="0"/>
                <a:ea typeface="Calibri" panose="020F0502020204030204" pitchFamily="34" charset="0"/>
                <a:cs typeface="Calibri" panose="020F0502020204030204" pitchFamily="34" charset="0"/>
              </a:rPr>
              <a:t> live in high risk </a:t>
            </a:r>
            <a:r>
              <a:rPr lang="it-IT" sz="1650" b="1" u="sng" dirty="0" err="1">
                <a:latin typeface="Calibri" panose="020F0502020204030204" pitchFamily="34" charset="0"/>
                <a:ea typeface="Calibri" panose="020F0502020204030204" pitchFamily="34" charset="0"/>
                <a:cs typeface="Calibri" panose="020F0502020204030204" pitchFamily="34" charset="0"/>
              </a:rPr>
              <a:t>areas</a:t>
            </a:r>
            <a:r>
              <a:rPr lang="it-IT" sz="1650" b="1" u="sng" dirty="0">
                <a:latin typeface="Calibri" panose="020F0502020204030204" pitchFamily="34" charset="0"/>
                <a:ea typeface="Calibri" panose="020F0502020204030204" pitchFamily="34" charset="0"/>
                <a:cs typeface="Calibri" panose="020F0502020204030204" pitchFamily="34" charset="0"/>
              </a:rPr>
              <a:t>!</a:t>
            </a:r>
            <a:endParaRPr lang="it-IT" sz="1650" dirty="0">
              <a:latin typeface="Calibri" panose="020F0502020204030204" pitchFamily="34" charset="0"/>
              <a:ea typeface="Calibri" panose="020F0502020204030204" pitchFamily="34" charset="0"/>
              <a:cs typeface="Times New Roman" panose="02020603050405020304" pitchFamily="18" charset="0"/>
            </a:endParaRPr>
          </a:p>
          <a:p>
            <a:pPr algn="just"/>
            <a:r>
              <a:rPr lang="it-IT" sz="1650" dirty="0">
                <a:latin typeface="Calibri" panose="020F0502020204030204" pitchFamily="34" charset="0"/>
                <a:ea typeface="Calibri" panose="020F0502020204030204" pitchFamily="34" charset="0"/>
                <a:cs typeface="Calibri" panose="020F0502020204030204" pitchFamily="34" charset="0"/>
              </a:rPr>
              <a:t>High </a:t>
            </a:r>
            <a:r>
              <a:rPr lang="it-IT" sz="1650" dirty="0" err="1">
                <a:latin typeface="Calibri" panose="020F0502020204030204" pitchFamily="34" charset="0"/>
                <a:ea typeface="Calibri" panose="020F0502020204030204" pitchFamily="34" charset="0"/>
                <a:cs typeface="Calibri" panose="020F0502020204030204" pitchFamily="34" charset="0"/>
              </a:rPr>
              <a:t>values</a:t>
            </a:r>
            <a:r>
              <a:rPr lang="it-IT" sz="1650" dirty="0">
                <a:latin typeface="Calibri" panose="020F0502020204030204" pitchFamily="34" charset="0"/>
                <a:ea typeface="Calibri" panose="020F0502020204030204" pitchFamily="34" charset="0"/>
                <a:cs typeface="Calibri" panose="020F0502020204030204" pitchFamily="34" charset="0"/>
              </a:rPr>
              <a:t> of </a:t>
            </a:r>
            <a:r>
              <a:rPr lang="it-IT" sz="1650" dirty="0" err="1">
                <a:latin typeface="Calibri" panose="020F0502020204030204" pitchFamily="34" charset="0"/>
                <a:ea typeface="Calibri" panose="020F0502020204030204" pitchFamily="34" charset="0"/>
                <a:cs typeface="Calibri" panose="020F0502020204030204" pitchFamily="34" charset="0"/>
              </a:rPr>
              <a:t>exposure</a:t>
            </a:r>
            <a:r>
              <a:rPr lang="it-IT" sz="1650" dirty="0">
                <a:latin typeface="Calibri" panose="020F0502020204030204" pitchFamily="34" charset="0"/>
                <a:ea typeface="Calibri" panose="020F0502020204030204" pitchFamily="34" charset="0"/>
                <a:cs typeface="Calibri" panose="020F0502020204030204" pitchFamily="34" charset="0"/>
              </a:rPr>
              <a:t> and </a:t>
            </a:r>
            <a:r>
              <a:rPr lang="it-IT" sz="1650" dirty="0" err="1">
                <a:latin typeface="Calibri" panose="020F0502020204030204" pitchFamily="34" charset="0"/>
                <a:ea typeface="Calibri" panose="020F0502020204030204" pitchFamily="34" charset="0"/>
                <a:cs typeface="Calibri" panose="020F0502020204030204" pitchFamily="34" charset="0"/>
              </a:rPr>
              <a:t>vulnerability</a:t>
            </a:r>
            <a:r>
              <a:rPr lang="it-IT" sz="1650" dirty="0">
                <a:latin typeface="Calibri" panose="020F0502020204030204" pitchFamily="34" charset="0"/>
                <a:ea typeface="Calibri" panose="020F0502020204030204" pitchFamily="34" charset="0"/>
                <a:cs typeface="Calibri" panose="020F0502020204030204" pitchFamily="34" charset="0"/>
              </a:rPr>
              <a:t> (e.g. cultural </a:t>
            </a:r>
            <a:r>
              <a:rPr lang="it-IT" sz="1650" dirty="0" err="1">
                <a:latin typeface="Calibri" panose="020F0502020204030204" pitchFamily="34" charset="0"/>
                <a:ea typeface="Calibri" panose="020F0502020204030204" pitchFamily="34" charset="0"/>
                <a:cs typeface="Calibri" panose="020F0502020204030204" pitchFamily="34" charset="0"/>
              </a:rPr>
              <a:t>heritage</a:t>
            </a:r>
            <a:r>
              <a:rPr lang="it-IT" sz="1650" dirty="0">
                <a:latin typeface="Calibri" panose="020F0502020204030204" pitchFamily="34" charset="0"/>
                <a:ea typeface="Calibri" panose="020F0502020204030204" pitchFamily="34" charset="0"/>
                <a:cs typeface="Calibri" panose="020F0502020204030204" pitchFamily="34" charset="0"/>
              </a:rPr>
              <a:t> </a:t>
            </a:r>
            <a:r>
              <a:rPr lang="it-IT" sz="1650" dirty="0" err="1">
                <a:latin typeface="Calibri" panose="020F0502020204030204" pitchFamily="34" charset="0"/>
                <a:ea typeface="Calibri" panose="020F0502020204030204" pitchFamily="34" charset="0"/>
                <a:cs typeface="Calibri" panose="020F0502020204030204" pitchFamily="34" charset="0"/>
              </a:rPr>
              <a:t>during</a:t>
            </a:r>
            <a:r>
              <a:rPr lang="it-IT" sz="1650" dirty="0">
                <a:latin typeface="Calibri" panose="020F0502020204030204" pitchFamily="34" charset="0"/>
                <a:ea typeface="Calibri" panose="020F0502020204030204" pitchFamily="34" charset="0"/>
                <a:cs typeface="Calibri" panose="020F0502020204030204" pitchFamily="34" charset="0"/>
              </a:rPr>
              <a:t> Central Italy 2016-2017 </a:t>
            </a:r>
            <a:r>
              <a:rPr lang="it-IT" sz="1650" dirty="0" err="1">
                <a:latin typeface="Calibri" panose="020F0502020204030204" pitchFamily="34" charset="0"/>
                <a:ea typeface="Calibri" panose="020F0502020204030204" pitchFamily="34" charset="0"/>
                <a:cs typeface="Calibri" panose="020F0502020204030204" pitchFamily="34" charset="0"/>
              </a:rPr>
              <a:t>earthquakes</a:t>
            </a:r>
            <a:r>
              <a:rPr lang="it-IT" sz="1650" dirty="0">
                <a:latin typeface="Calibri" panose="020F0502020204030204" pitchFamily="34" charset="0"/>
                <a:ea typeface="Calibri" panose="020F0502020204030204" pitchFamily="34" charset="0"/>
                <a:cs typeface="Calibri" panose="020F0502020204030204" pitchFamily="34" charset="0"/>
              </a:rPr>
              <a:t>)</a:t>
            </a:r>
          </a:p>
        </p:txBody>
      </p:sp>
      <p:sp>
        <p:nvSpPr>
          <p:cNvPr id="2" name="Rettangolo 1">
            <a:extLst>
              <a:ext uri="{FF2B5EF4-FFF2-40B4-BE49-F238E27FC236}">
                <a16:creationId xmlns:a16="http://schemas.microsoft.com/office/drawing/2014/main" id="{364601A0-446D-1197-1574-112018460DB9}"/>
              </a:ext>
            </a:extLst>
          </p:cNvPr>
          <p:cNvSpPr/>
          <p:nvPr/>
        </p:nvSpPr>
        <p:spPr>
          <a:xfrm>
            <a:off x="161249" y="406507"/>
            <a:ext cx="11796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itchFamily="18" charset="0"/>
              <a:buNone/>
            </a:pPr>
            <a:r>
              <a:rPr lang="en-GB" sz="3200" b="1" dirty="0">
                <a:solidFill>
                  <a:srgbClr val="C00000"/>
                </a:solidFill>
                <a:effectLst>
                  <a:outerShdw blurRad="38100" dist="38100" dir="2700000" algn="tl">
                    <a:srgbClr val="000000">
                      <a:alpha val="43137"/>
                    </a:srgbClr>
                  </a:outerShdw>
                </a:effectLst>
                <a:cs typeface="Trade Gothic LT Std Ext"/>
              </a:rPr>
              <a:t>ITALY: A COUNTRY </a:t>
            </a:r>
            <a:r>
              <a:rPr lang="en-GB" sz="3200" b="1" dirty="0">
                <a:solidFill>
                  <a:srgbClr val="C00000"/>
                </a:solidFill>
                <a:effectLst>
                  <a:outerShdw blurRad="38100" dist="38100" dir="2700000" algn="tl">
                    <a:srgbClr val="000000">
                      <a:alpha val="43137"/>
                    </a:srgbClr>
                  </a:outerShdw>
                </a:effectLst>
                <a:cs typeface="Trade Gothic LT Std Cn"/>
              </a:rPr>
              <a:t>PRONE TO DISASTERS</a:t>
            </a:r>
          </a:p>
        </p:txBody>
      </p:sp>
      <p:pic>
        <p:nvPicPr>
          <p:cNvPr id="6" name="Immagine 3">
            <a:extLst>
              <a:ext uri="{FF2B5EF4-FFF2-40B4-BE49-F238E27FC236}">
                <a16:creationId xmlns:a16="http://schemas.microsoft.com/office/drawing/2014/main" id="{18DA4A8D-F42C-7229-79FE-E7A628459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7019" y="67647"/>
            <a:ext cx="3694981" cy="191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84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917F6F9-C810-FFB5-A372-A928972FAF44}"/>
              </a:ext>
            </a:extLst>
          </p:cNvPr>
          <p:cNvSpPr/>
          <p:nvPr/>
        </p:nvSpPr>
        <p:spPr>
          <a:xfrm>
            <a:off x="161249" y="406507"/>
            <a:ext cx="11796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itchFamily="18" charset="0"/>
              <a:buNone/>
            </a:pPr>
            <a:r>
              <a:rPr lang="en-GB" sz="3200" b="1" dirty="0">
                <a:solidFill>
                  <a:srgbClr val="C00000"/>
                </a:solidFill>
                <a:effectLst>
                  <a:outerShdw blurRad="38100" dist="38100" dir="2700000" algn="tl">
                    <a:srgbClr val="000000">
                      <a:alpha val="43137"/>
                    </a:srgbClr>
                  </a:outerShdw>
                </a:effectLst>
                <a:cs typeface="Trade Gothic LT Std Ext"/>
              </a:rPr>
              <a:t>ITALY: A COUNTRY </a:t>
            </a:r>
            <a:r>
              <a:rPr lang="en-GB" sz="3200" b="1" dirty="0">
                <a:solidFill>
                  <a:srgbClr val="C00000"/>
                </a:solidFill>
                <a:effectLst>
                  <a:outerShdw blurRad="38100" dist="38100" dir="2700000" algn="tl">
                    <a:srgbClr val="000000">
                      <a:alpha val="43137"/>
                    </a:srgbClr>
                  </a:outerShdw>
                </a:effectLst>
                <a:cs typeface="Trade Gothic LT Std Cn"/>
              </a:rPr>
              <a:t>PRONE TO DISASTERS</a:t>
            </a:r>
          </a:p>
        </p:txBody>
      </p:sp>
      <p:pic>
        <p:nvPicPr>
          <p:cNvPr id="4" name="Immagine 3">
            <a:extLst>
              <a:ext uri="{FF2B5EF4-FFF2-40B4-BE49-F238E27FC236}">
                <a16:creationId xmlns:a16="http://schemas.microsoft.com/office/drawing/2014/main" id="{10E75F4F-3ECA-768C-1D76-77B2CC03AA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238592" y="1268869"/>
            <a:ext cx="9068824" cy="5182623"/>
          </a:xfrm>
          <a:prstGeom prst="rect">
            <a:avLst/>
          </a:prstGeom>
          <a:ln>
            <a:solidFill>
              <a:schemeClr val="accent1"/>
            </a:solidFill>
          </a:ln>
          <a:extLst>
            <a:ext uri="{53640926-AAD7-44D8-BBD7-CCE9431645EC}">
              <a14:shadowObscured xmlns:a14="http://schemas.microsoft.com/office/drawing/2010/main"/>
            </a:ext>
          </a:extLst>
        </p:spPr>
      </p:pic>
      <p:pic>
        <p:nvPicPr>
          <p:cNvPr id="7" name="Immagine 6" descr="Immagine che contiene mappa&#10;&#10;Descrizione generata automaticamente">
            <a:extLst>
              <a:ext uri="{FF2B5EF4-FFF2-40B4-BE49-F238E27FC236}">
                <a16:creationId xmlns:a16="http://schemas.microsoft.com/office/drawing/2014/main" id="{9F8F3E3E-5F6E-5A46-6355-EF29233814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6948003" y="991282"/>
            <a:ext cx="5056678" cy="2437718"/>
          </a:xfrm>
          <a:prstGeom prst="rect">
            <a:avLst/>
          </a:prstGeom>
          <a:noFill/>
          <a:ln>
            <a:solidFill>
              <a:schemeClr val="accent1"/>
            </a:solidFill>
          </a:ln>
          <a:extLst>
            <a:ext uri="{53640926-AAD7-44D8-BBD7-CCE9431645EC}">
              <a14:shadowObscured xmlns:a14="http://schemas.microsoft.com/office/drawing/2010/main"/>
            </a:ext>
          </a:extLst>
        </p:spPr>
      </p:pic>
      <p:sp>
        <p:nvSpPr>
          <p:cNvPr id="5" name="TextBox 37">
            <a:extLst>
              <a:ext uri="{FF2B5EF4-FFF2-40B4-BE49-F238E27FC236}">
                <a16:creationId xmlns:a16="http://schemas.microsoft.com/office/drawing/2014/main" id="{DD55EAF8-049A-8083-3099-ADAAA31DE467}"/>
              </a:ext>
            </a:extLst>
          </p:cNvPr>
          <p:cNvSpPr txBox="1"/>
          <p:nvPr/>
        </p:nvSpPr>
        <p:spPr>
          <a:xfrm>
            <a:off x="9604629" y="4246287"/>
            <a:ext cx="2102838" cy="1754326"/>
          </a:xfrm>
          <a:prstGeom prst="rect">
            <a:avLst/>
          </a:prstGeom>
          <a:noFill/>
        </p:spPr>
        <p:txBody>
          <a:bodyPr wrap="square" rtlCol="0" anchor="ctr">
            <a:spAutoFit/>
          </a:bodyPr>
          <a:lstStyle/>
          <a:p>
            <a:pPr defTabSz="914400" eaLnBrk="1" fontAlgn="auto" hangingPunct="1">
              <a:spcBef>
                <a:spcPts val="0"/>
              </a:spcBef>
              <a:spcAft>
                <a:spcPts val="0"/>
              </a:spcAft>
            </a:pPr>
            <a:r>
              <a:rPr lang="en-MY" b="1" dirty="0">
                <a:solidFill>
                  <a:srgbClr val="234F77"/>
                </a:solidFill>
                <a:latin typeface="Arial" panose="020B0604020202020204" pitchFamily="34" charset="0"/>
                <a:ea typeface="Open Sans" panose="020B0606030504020204" pitchFamily="34" charset="0"/>
                <a:cs typeface="Arial" panose="020B0604020202020204" pitchFamily="34" charset="0"/>
              </a:rPr>
              <a:t>National and regional statistics and GIS data/platforms for hazard and risk scenarios</a:t>
            </a:r>
          </a:p>
        </p:txBody>
      </p:sp>
    </p:spTree>
    <p:extLst>
      <p:ext uri="{BB962C8B-B14F-4D97-AF65-F5344CB8AC3E}">
        <p14:creationId xmlns:p14="http://schemas.microsoft.com/office/powerpoint/2010/main" val="20556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EAE4DA-C488-2C79-106B-88674343B5C9}"/>
              </a:ext>
            </a:extLst>
          </p:cNvPr>
          <p:cNvSpPr txBox="1">
            <a:spLocks/>
          </p:cNvSpPr>
          <p:nvPr/>
        </p:nvSpPr>
        <p:spPr>
          <a:xfrm>
            <a:off x="195711" y="457925"/>
            <a:ext cx="11680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2800" dirty="0">
                <a:solidFill>
                  <a:srgbClr val="C00000"/>
                </a:solidFill>
                <a:effectLst>
                  <a:outerShdw blurRad="38100" dist="38100" dir="2700000" algn="tl">
                    <a:srgbClr val="000000">
                      <a:alpha val="43137"/>
                    </a:srgbClr>
                  </a:outerShdw>
                </a:effectLst>
              </a:rPr>
              <a:t>CIVIL PROTECTION IN ITALY: MANDATE</a:t>
            </a:r>
          </a:p>
        </p:txBody>
      </p:sp>
      <p:sp>
        <p:nvSpPr>
          <p:cNvPr id="5" name="Rectangle 6">
            <a:extLst>
              <a:ext uri="{FF2B5EF4-FFF2-40B4-BE49-F238E27FC236}">
                <a16:creationId xmlns:a16="http://schemas.microsoft.com/office/drawing/2014/main" id="{5F4D8E7A-F7E6-2F9F-70CF-5C44DAFF397D}"/>
              </a:ext>
            </a:extLst>
          </p:cNvPr>
          <p:cNvSpPr txBox="1">
            <a:spLocks noChangeArrowheads="1"/>
          </p:cNvSpPr>
          <p:nvPr/>
        </p:nvSpPr>
        <p:spPr bwMode="auto">
          <a:xfrm>
            <a:off x="491609" y="1825318"/>
            <a:ext cx="4801423" cy="4702068"/>
          </a:xfrm>
          <a:prstGeom prst="rect">
            <a:avLst/>
          </a:prstGeom>
          <a:noFill/>
          <a:ln w="9525">
            <a:noFill/>
            <a:round/>
            <a:headEnd/>
            <a:tailEnd/>
          </a:ln>
        </p:spPr>
        <p:txBody>
          <a:bodyPr vert="horz" wrap="square" lIns="101520" tIns="50760" rIns="101520" bIns="50760" numCol="1" anchor="t" anchorCtr="0" compatLnSpc="1">
            <a:prstTxWarp prst="textNoShape">
              <a:avLst/>
            </a:prstTxWarp>
          </a:bodyPr>
          <a:lstStyle>
            <a:lvl1pPr marL="342900" indent="-3429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S PGothic" pitchFamily="34" charset="-128"/>
                <a:cs typeface="+mn-cs"/>
              </a:defRPr>
            </a:lvl1pPr>
            <a:lvl2pPr marL="742950" indent="-285750" algn="l" defTabSz="449263" rtl="0" eaLnBrk="0" fontAlgn="base" hangingPunct="0">
              <a:spcBef>
                <a:spcPts val="775"/>
              </a:spcBef>
              <a:spcAft>
                <a:spcPct val="0"/>
              </a:spcAft>
              <a:buClr>
                <a:srgbClr val="000000"/>
              </a:buClr>
              <a:buSzPct val="100000"/>
              <a:buFont typeface="Times New Roman" pitchFamily="18" charset="0"/>
              <a:defRPr sz="3100">
                <a:solidFill>
                  <a:srgbClr val="000000"/>
                </a:solidFill>
                <a:latin typeface="+mn-lt"/>
                <a:ea typeface="MS PGothic" pitchFamily="34" charset="-128"/>
              </a:defRPr>
            </a:lvl2pPr>
            <a:lvl3pPr marL="1143000" indent="-228600" algn="l" defTabSz="449263" rtl="0" eaLnBrk="0" fontAlgn="base" hangingPunct="0">
              <a:spcBef>
                <a:spcPts val="675"/>
              </a:spcBef>
              <a:spcAft>
                <a:spcPct val="0"/>
              </a:spcAft>
              <a:buClr>
                <a:srgbClr val="000000"/>
              </a:buClr>
              <a:buSzPct val="100000"/>
              <a:buFont typeface="Times New Roman" pitchFamily="18" charset="0"/>
              <a:defRPr sz="2700">
                <a:solidFill>
                  <a:srgbClr val="000000"/>
                </a:solidFill>
                <a:latin typeface="+mn-lt"/>
                <a:ea typeface="MS PGothic" pitchFamily="34" charset="-128"/>
              </a:defRPr>
            </a:lvl3pPr>
            <a:lvl4pPr marL="1600200" indent="-228600" algn="l" defTabSz="449263" rtl="0" eaLnBrk="0" fontAlgn="base" hangingPunct="0">
              <a:spcBef>
                <a:spcPts val="550"/>
              </a:spcBef>
              <a:spcAft>
                <a:spcPct val="0"/>
              </a:spcAft>
              <a:buClr>
                <a:srgbClr val="000000"/>
              </a:buClr>
              <a:buSzPct val="100000"/>
              <a:buFont typeface="Times New Roman" pitchFamily="18" charset="0"/>
              <a:defRPr sz="2200">
                <a:solidFill>
                  <a:srgbClr val="000000"/>
                </a:solidFill>
                <a:latin typeface="+mn-lt"/>
                <a:ea typeface="MS PGothic" pitchFamily="34" charset="-128"/>
              </a:defRPr>
            </a:lvl4pPr>
            <a:lvl5pPr marL="2057400" indent="-228600" algn="l" defTabSz="449263" rtl="0" eaLnBrk="0" fontAlgn="base" hangingPunct="0">
              <a:spcBef>
                <a:spcPts val="550"/>
              </a:spcBef>
              <a:spcAft>
                <a:spcPct val="0"/>
              </a:spcAft>
              <a:buClr>
                <a:srgbClr val="000000"/>
              </a:buClr>
              <a:buSzPct val="100000"/>
              <a:buFont typeface="Times New Roman" pitchFamily="18" charset="0"/>
              <a:defRPr sz="2200">
                <a:solidFill>
                  <a:srgbClr val="000000"/>
                </a:solidFill>
                <a:latin typeface="+mn-lt"/>
                <a:ea typeface="MS PGothic" pitchFamily="34" charset="-128"/>
              </a:defRPr>
            </a:lvl5pPr>
            <a:lvl6pPr marL="2514600" indent="-228600" algn="l" defTabSz="449263" rtl="0" fontAlgn="base">
              <a:spcBef>
                <a:spcPts val="550"/>
              </a:spcBef>
              <a:spcAft>
                <a:spcPct val="0"/>
              </a:spcAft>
              <a:buClr>
                <a:srgbClr val="000000"/>
              </a:buClr>
              <a:buSzPct val="100000"/>
              <a:buFont typeface="Times New Roman" pitchFamily="18" charset="0"/>
              <a:defRPr sz="2200">
                <a:solidFill>
                  <a:srgbClr val="000000"/>
                </a:solidFill>
                <a:latin typeface="+mn-lt"/>
                <a:ea typeface="+mn-ea"/>
              </a:defRPr>
            </a:lvl6pPr>
            <a:lvl7pPr marL="2971800" indent="-228600" algn="l" defTabSz="449263" rtl="0" fontAlgn="base">
              <a:spcBef>
                <a:spcPts val="550"/>
              </a:spcBef>
              <a:spcAft>
                <a:spcPct val="0"/>
              </a:spcAft>
              <a:buClr>
                <a:srgbClr val="000000"/>
              </a:buClr>
              <a:buSzPct val="100000"/>
              <a:buFont typeface="Times New Roman" pitchFamily="18" charset="0"/>
              <a:defRPr sz="2200">
                <a:solidFill>
                  <a:srgbClr val="000000"/>
                </a:solidFill>
                <a:latin typeface="+mn-lt"/>
                <a:ea typeface="+mn-ea"/>
              </a:defRPr>
            </a:lvl7pPr>
            <a:lvl8pPr marL="3429000" indent="-228600" algn="l" defTabSz="449263" rtl="0" fontAlgn="base">
              <a:spcBef>
                <a:spcPts val="550"/>
              </a:spcBef>
              <a:spcAft>
                <a:spcPct val="0"/>
              </a:spcAft>
              <a:buClr>
                <a:srgbClr val="000000"/>
              </a:buClr>
              <a:buSzPct val="100000"/>
              <a:buFont typeface="Times New Roman" pitchFamily="18" charset="0"/>
              <a:defRPr sz="2200">
                <a:solidFill>
                  <a:srgbClr val="000000"/>
                </a:solidFill>
                <a:latin typeface="+mn-lt"/>
                <a:ea typeface="+mn-ea"/>
              </a:defRPr>
            </a:lvl8pPr>
            <a:lvl9pPr marL="3886200" indent="-228600" algn="l" defTabSz="449263" rtl="0" fontAlgn="base">
              <a:spcBef>
                <a:spcPts val="550"/>
              </a:spcBef>
              <a:spcAft>
                <a:spcPct val="0"/>
              </a:spcAft>
              <a:buClr>
                <a:srgbClr val="000000"/>
              </a:buClr>
              <a:buSzPct val="100000"/>
              <a:buFont typeface="Times New Roman" pitchFamily="18" charset="0"/>
              <a:defRPr sz="2200">
                <a:solidFill>
                  <a:srgbClr val="000000"/>
                </a:solidFill>
                <a:latin typeface="+mn-lt"/>
                <a:ea typeface="+mn-ea"/>
              </a:defRPr>
            </a:lvl9pPr>
          </a:lstStyle>
          <a:p>
            <a:pPr marL="0" indent="0" eaLnBrk="1" hangingPunct="1"/>
            <a:r>
              <a:rPr lang="en-GB" sz="3200" b="1" dirty="0">
                <a:solidFill>
                  <a:srgbClr val="1F5FA0"/>
                </a:solidFill>
                <a:latin typeface="Arial" charset="0"/>
                <a:ea typeface="Arial" charset="0"/>
                <a:cs typeface="Arial" charset="0"/>
              </a:rPr>
              <a:t>To safeguard human life and health, goods, the national heritage, human settlements, animals and the environment from both natural or man-made disasters”</a:t>
            </a:r>
          </a:p>
        </p:txBody>
      </p:sp>
      <p:sp>
        <p:nvSpPr>
          <p:cNvPr id="6" name="CasellaDiTesto 5">
            <a:extLst>
              <a:ext uri="{FF2B5EF4-FFF2-40B4-BE49-F238E27FC236}">
                <a16:creationId xmlns:a16="http://schemas.microsoft.com/office/drawing/2014/main" id="{FE3B3ED5-34D6-E804-7946-64408ECD0A05}"/>
              </a:ext>
            </a:extLst>
          </p:cNvPr>
          <p:cNvSpPr txBox="1"/>
          <p:nvPr/>
        </p:nvSpPr>
        <p:spPr>
          <a:xfrm>
            <a:off x="-134205" y="744445"/>
            <a:ext cx="612835" cy="2400657"/>
          </a:xfrm>
          <a:prstGeom prst="rect">
            <a:avLst/>
          </a:prstGeom>
          <a:noFill/>
        </p:spPr>
        <p:txBody>
          <a:bodyPr wrap="square" rtlCol="0">
            <a:spAutoFit/>
          </a:bodyPr>
          <a:lstStyle/>
          <a:p>
            <a:r>
              <a:rPr lang="en-GB" sz="15000" b="1" dirty="0">
                <a:solidFill>
                  <a:schemeClr val="bg1">
                    <a:lumMod val="65000"/>
                  </a:schemeClr>
                </a:solidFill>
                <a:latin typeface="Trade Gothic LT Std Cn"/>
                <a:ea typeface="Arial" charset="0"/>
                <a:cs typeface="Trade Gothic LT Std Cn"/>
              </a:rPr>
              <a:t>“</a:t>
            </a:r>
            <a:endParaRPr lang="it-IT" sz="15000" dirty="0">
              <a:solidFill>
                <a:schemeClr val="bg1">
                  <a:lumMod val="65000"/>
                </a:schemeClr>
              </a:solidFill>
            </a:endParaRPr>
          </a:p>
        </p:txBody>
      </p:sp>
      <p:sp>
        <p:nvSpPr>
          <p:cNvPr id="7" name="Rectangle 35">
            <a:extLst>
              <a:ext uri="{FF2B5EF4-FFF2-40B4-BE49-F238E27FC236}">
                <a16:creationId xmlns:a16="http://schemas.microsoft.com/office/drawing/2014/main" id="{E72D42E0-79DE-AC8B-ED02-F960B87D412D}"/>
              </a:ext>
            </a:extLst>
          </p:cNvPr>
          <p:cNvSpPr/>
          <p:nvPr/>
        </p:nvSpPr>
        <p:spPr>
          <a:xfrm>
            <a:off x="8256309" y="2470767"/>
            <a:ext cx="93070" cy="2251957"/>
          </a:xfrm>
          <a:prstGeom prst="rect">
            <a:avLst/>
          </a:prstGeom>
          <a:solidFill>
            <a:schemeClr val="bg1">
              <a:lumMod val="65000"/>
              <a:alpha val="90000"/>
            </a:scheme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Trade Gothic LT Std Cn"/>
              <a:ea typeface="+mn-ea"/>
              <a:cs typeface="Trade Gothic LT Std Cn"/>
            </a:endParaRPr>
          </a:p>
        </p:txBody>
      </p:sp>
      <p:sp>
        <p:nvSpPr>
          <p:cNvPr id="8" name="Title 13">
            <a:extLst>
              <a:ext uri="{FF2B5EF4-FFF2-40B4-BE49-F238E27FC236}">
                <a16:creationId xmlns:a16="http://schemas.microsoft.com/office/drawing/2014/main" id="{6A78512C-B782-75F1-6915-94D77D0495B5}"/>
              </a:ext>
            </a:extLst>
          </p:cNvPr>
          <p:cNvSpPr txBox="1">
            <a:spLocks/>
          </p:cNvSpPr>
          <p:nvPr/>
        </p:nvSpPr>
        <p:spPr>
          <a:xfrm>
            <a:off x="8587918" y="5213756"/>
            <a:ext cx="3374535" cy="1200329"/>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MY" sz="1800" dirty="0">
                <a:solidFill>
                  <a:srgbClr val="234F77"/>
                </a:solidFill>
                <a:latin typeface="Arial" charset="0"/>
                <a:ea typeface="Arial" charset="0"/>
                <a:cs typeface="Arial" charset="0"/>
              </a:rPr>
              <a:t>From </a:t>
            </a:r>
            <a:r>
              <a:rPr lang="en-MY" sz="1800" b="1" dirty="0">
                <a:solidFill>
                  <a:srgbClr val="234F77"/>
                </a:solidFill>
                <a:latin typeface="Arial" charset="0"/>
                <a:ea typeface="Arial" charset="0"/>
                <a:cs typeface="Arial" charset="0"/>
              </a:rPr>
              <a:t>1992 to 2018 </a:t>
            </a:r>
            <a:r>
              <a:rPr lang="en-MY" sz="1800" dirty="0">
                <a:solidFill>
                  <a:srgbClr val="234F77"/>
                </a:solidFill>
                <a:latin typeface="Arial" charset="0"/>
                <a:ea typeface="Arial" charset="0"/>
                <a:cs typeface="Arial" charset="0"/>
              </a:rPr>
              <a:t>the civil protection System has evolved through other regulatory measures</a:t>
            </a:r>
            <a:endParaRPr lang="en-US" sz="1800" b="1" dirty="0">
              <a:solidFill>
                <a:srgbClr val="234F77"/>
              </a:solidFill>
              <a:latin typeface="Arial" charset="0"/>
              <a:ea typeface="Arial" charset="0"/>
              <a:cs typeface="Arial" charset="0"/>
            </a:endParaRPr>
          </a:p>
        </p:txBody>
      </p:sp>
      <p:cxnSp>
        <p:nvCxnSpPr>
          <p:cNvPr id="9" name="Straight Connector 18">
            <a:extLst>
              <a:ext uri="{FF2B5EF4-FFF2-40B4-BE49-F238E27FC236}">
                <a16:creationId xmlns:a16="http://schemas.microsoft.com/office/drawing/2014/main" id="{012C5ED2-FD7D-E4DE-6A82-C987935D2795}"/>
              </a:ext>
            </a:extLst>
          </p:cNvPr>
          <p:cNvCxnSpPr/>
          <p:nvPr/>
        </p:nvCxnSpPr>
        <p:spPr>
          <a:xfrm>
            <a:off x="11518049" y="891636"/>
            <a:ext cx="0" cy="3906771"/>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3">
            <a:extLst>
              <a:ext uri="{FF2B5EF4-FFF2-40B4-BE49-F238E27FC236}">
                <a16:creationId xmlns:a16="http://schemas.microsoft.com/office/drawing/2014/main" id="{DB812111-BD62-86A1-1DCB-064DB5A18A20}"/>
              </a:ext>
            </a:extLst>
          </p:cNvPr>
          <p:cNvGrpSpPr>
            <a:grpSpLocks noChangeAspect="1"/>
          </p:cNvGrpSpPr>
          <p:nvPr/>
        </p:nvGrpSpPr>
        <p:grpSpPr>
          <a:xfrm>
            <a:off x="5289865" y="1244506"/>
            <a:ext cx="2295901" cy="3351005"/>
            <a:chOff x="3487099" y="1452169"/>
            <a:chExt cx="2213795" cy="3552570"/>
          </a:xfrm>
        </p:grpSpPr>
        <p:sp>
          <p:nvSpPr>
            <p:cNvPr id="11" name="Rectangle 4">
              <a:extLst>
                <a:ext uri="{FF2B5EF4-FFF2-40B4-BE49-F238E27FC236}">
                  <a16:creationId xmlns:a16="http://schemas.microsoft.com/office/drawing/2014/main" id="{04EBEA9D-A5D9-87FF-241E-15AE4D46047C}"/>
                </a:ext>
              </a:extLst>
            </p:cNvPr>
            <p:cNvSpPr/>
            <p:nvPr/>
          </p:nvSpPr>
          <p:spPr>
            <a:xfrm>
              <a:off x="3487099" y="1653297"/>
              <a:ext cx="2194398" cy="3340492"/>
            </a:xfrm>
            <a:prstGeom prst="rect">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it-IT" sz="2000" kern="0" dirty="0">
                  <a:solidFill>
                    <a:srgbClr val="234F77"/>
                  </a:solidFill>
                  <a:ea typeface="Arial" charset="0"/>
                  <a:cs typeface="Arial" charset="0"/>
                </a:rPr>
                <a:t>Establishment of </a:t>
              </a:r>
            </a:p>
            <a:p>
              <a:pPr marL="0" marR="0" lvl="0" indent="0" algn="ctr" defTabSz="914400" eaLnBrk="1" fontAlgn="auto" latinLnBrk="0" hangingPunct="1">
                <a:lnSpc>
                  <a:spcPct val="80000"/>
                </a:lnSpc>
                <a:spcBef>
                  <a:spcPts val="0"/>
                </a:spcBef>
                <a:spcAft>
                  <a:spcPts val="0"/>
                </a:spcAft>
                <a:buClrTx/>
                <a:buSzTx/>
                <a:buFontTx/>
                <a:buNone/>
                <a:tabLst/>
                <a:defRPr/>
              </a:pPr>
              <a:r>
                <a:rPr lang="it-IT" sz="2000" kern="0" dirty="0">
                  <a:solidFill>
                    <a:srgbClr val="234F77"/>
                  </a:solidFill>
                  <a:ea typeface="Arial" charset="0"/>
                  <a:cs typeface="Arial" charset="0"/>
                </a:rPr>
                <a:t>the </a:t>
              </a:r>
              <a:r>
                <a:rPr lang="it-IT" sz="2000" b="1" kern="0" dirty="0" err="1">
                  <a:solidFill>
                    <a:srgbClr val="234F77"/>
                  </a:solidFill>
                  <a:ea typeface="Arial" charset="0"/>
                  <a:cs typeface="Arial" charset="0"/>
                </a:rPr>
                <a:t>Department</a:t>
              </a:r>
              <a:r>
                <a:rPr lang="it-IT" sz="2000" kern="0" dirty="0">
                  <a:solidFill>
                    <a:srgbClr val="234F77"/>
                  </a:solidFill>
                  <a:ea typeface="Arial" charset="0"/>
                  <a:cs typeface="Arial" charset="0"/>
                </a:rPr>
                <a:t> of  </a:t>
              </a:r>
              <a:r>
                <a:rPr lang="it-IT" sz="2000" kern="0" dirty="0" err="1">
                  <a:solidFill>
                    <a:srgbClr val="234F77"/>
                  </a:solidFill>
                  <a:ea typeface="Arial" charset="0"/>
                  <a:cs typeface="Arial" charset="0"/>
                </a:rPr>
                <a:t>Civil</a:t>
              </a:r>
              <a:r>
                <a:rPr lang="it-IT" sz="2000" kern="0" dirty="0">
                  <a:solidFill>
                    <a:srgbClr val="234F77"/>
                  </a:solidFill>
                  <a:ea typeface="Arial" charset="0"/>
                  <a:cs typeface="Arial" charset="0"/>
                </a:rPr>
                <a:t> </a:t>
              </a:r>
              <a:r>
                <a:rPr lang="it-IT" sz="2000" kern="0" dirty="0" err="1">
                  <a:solidFill>
                    <a:srgbClr val="234F77"/>
                  </a:solidFill>
                  <a:ea typeface="Arial" charset="0"/>
                  <a:cs typeface="Arial" charset="0"/>
                </a:rPr>
                <a:t>Protection</a:t>
              </a:r>
              <a:r>
                <a:rPr lang="it-IT" sz="2000" kern="0" dirty="0">
                  <a:solidFill>
                    <a:srgbClr val="234F77"/>
                  </a:solidFill>
                  <a:ea typeface="Arial" charset="0"/>
                  <a:cs typeface="Arial" charset="0"/>
                </a:rPr>
                <a:t> </a:t>
              </a:r>
              <a:endParaRPr lang="en-MY" sz="2000" kern="0" dirty="0">
                <a:solidFill>
                  <a:srgbClr val="234F77"/>
                </a:solidFill>
                <a:ea typeface="Arial" charset="0"/>
                <a:cs typeface="Arial" charset="0"/>
              </a:endParaRPr>
            </a:p>
            <a:p>
              <a:pPr marL="0" marR="0" lvl="0" indent="0" algn="ctr" defTabSz="914400" eaLnBrk="1" fontAlgn="auto" latinLnBrk="0" hangingPunct="1">
                <a:lnSpc>
                  <a:spcPct val="80000"/>
                </a:lnSpc>
                <a:spcBef>
                  <a:spcPts val="0"/>
                </a:spcBef>
                <a:spcAft>
                  <a:spcPts val="0"/>
                </a:spcAft>
                <a:buClrTx/>
                <a:buSzTx/>
                <a:buFontTx/>
                <a:buNone/>
                <a:tabLst/>
                <a:defRPr/>
              </a:pPr>
              <a:endParaRPr kumimoji="0" lang="en-MY" sz="2000" b="0" i="0" u="none" strike="noStrike" kern="0" cap="none" spc="0" normalizeH="0" baseline="0" noProof="0" dirty="0">
                <a:ln>
                  <a:noFill/>
                </a:ln>
                <a:solidFill>
                  <a:srgbClr val="FFFFFF">
                    <a:lumMod val="65000"/>
                  </a:srgbClr>
                </a:solidFill>
                <a:effectLst/>
                <a:uLnTx/>
                <a:uFillTx/>
                <a:ea typeface="Arial"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B2B2D"/>
                </a:solidFill>
                <a:effectLst/>
                <a:uLnTx/>
                <a:uFillTx/>
                <a:ea typeface="Arial" charset="0"/>
                <a:cs typeface="Arial" charset="0"/>
              </a:endParaRPr>
            </a:p>
          </p:txBody>
        </p:sp>
        <p:sp>
          <p:nvSpPr>
            <p:cNvPr id="12" name="Rectangle 5">
              <a:extLst>
                <a:ext uri="{FF2B5EF4-FFF2-40B4-BE49-F238E27FC236}">
                  <a16:creationId xmlns:a16="http://schemas.microsoft.com/office/drawing/2014/main" id="{895520DC-9A46-65CD-0A08-B6085028A1B4}"/>
                </a:ext>
              </a:extLst>
            </p:cNvPr>
            <p:cNvSpPr/>
            <p:nvPr/>
          </p:nvSpPr>
          <p:spPr>
            <a:xfrm>
              <a:off x="3490153" y="1452169"/>
              <a:ext cx="2210741" cy="592667"/>
            </a:xfrm>
            <a:prstGeom prst="rect">
              <a:avLst/>
            </a:prstGeom>
            <a:solidFill>
              <a:srgbClr val="7EB2E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effectLst/>
                  <a:uLnTx/>
                  <a:uFillTx/>
                  <a:ea typeface="Arial" charset="0"/>
                  <a:cs typeface="Arial" charset="0"/>
                </a:rPr>
                <a:t>1982</a:t>
              </a:r>
            </a:p>
          </p:txBody>
        </p:sp>
        <p:sp>
          <p:nvSpPr>
            <p:cNvPr id="13" name="Rectangle 6">
              <a:extLst>
                <a:ext uri="{FF2B5EF4-FFF2-40B4-BE49-F238E27FC236}">
                  <a16:creationId xmlns:a16="http://schemas.microsoft.com/office/drawing/2014/main" id="{CA115054-9D4B-B79A-DF0D-726BADBE592C}"/>
                </a:ext>
              </a:extLst>
            </p:cNvPr>
            <p:cNvSpPr/>
            <p:nvPr/>
          </p:nvSpPr>
          <p:spPr>
            <a:xfrm>
              <a:off x="3490153" y="4637851"/>
              <a:ext cx="2210741" cy="366888"/>
            </a:xfrm>
            <a:prstGeom prst="rect">
              <a:avLst/>
            </a:prstGeom>
            <a:solidFill>
              <a:srgbClr val="7EB2E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Arial" charset="0"/>
                <a:cs typeface="Arial" charset="0"/>
              </a:endParaRPr>
            </a:p>
          </p:txBody>
        </p:sp>
      </p:grpSp>
      <p:grpSp>
        <p:nvGrpSpPr>
          <p:cNvPr id="14" name="Group 7">
            <a:extLst>
              <a:ext uri="{FF2B5EF4-FFF2-40B4-BE49-F238E27FC236}">
                <a16:creationId xmlns:a16="http://schemas.microsoft.com/office/drawing/2014/main" id="{7A5A4D44-980B-28FB-2E25-6DC5AE009C56}"/>
              </a:ext>
            </a:extLst>
          </p:cNvPr>
          <p:cNvGrpSpPr>
            <a:grpSpLocks noChangeAspect="1"/>
          </p:cNvGrpSpPr>
          <p:nvPr/>
        </p:nvGrpSpPr>
        <p:grpSpPr>
          <a:xfrm>
            <a:off x="7522951" y="959854"/>
            <a:ext cx="2266906" cy="3813353"/>
            <a:chOff x="3486146" y="1467556"/>
            <a:chExt cx="2214748" cy="3537183"/>
          </a:xfrm>
        </p:grpSpPr>
        <p:sp>
          <p:nvSpPr>
            <p:cNvPr id="15" name="Rectangle 8">
              <a:extLst>
                <a:ext uri="{FF2B5EF4-FFF2-40B4-BE49-F238E27FC236}">
                  <a16:creationId xmlns:a16="http://schemas.microsoft.com/office/drawing/2014/main" id="{9F8C7AD4-3D20-5C17-33F1-C1D5D3A9BE40}"/>
                </a:ext>
              </a:extLst>
            </p:cNvPr>
            <p:cNvSpPr/>
            <p:nvPr/>
          </p:nvSpPr>
          <p:spPr>
            <a:xfrm>
              <a:off x="3486146" y="2060223"/>
              <a:ext cx="2214747" cy="2577629"/>
            </a:xfrm>
            <a:prstGeom prst="rect">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it-IT" sz="2000" b="1" i="0" u="none" strike="noStrike" kern="0" cap="none" spc="0" normalizeH="0" baseline="0" noProof="0" dirty="0">
                  <a:ln>
                    <a:noFill/>
                  </a:ln>
                  <a:solidFill>
                    <a:schemeClr val="bg1">
                      <a:lumMod val="50000"/>
                    </a:schemeClr>
                  </a:solidFill>
                  <a:effectLst/>
                  <a:uLnTx/>
                  <a:uFillTx/>
                  <a:ea typeface="Arial" charset="0"/>
                  <a:cs typeface="Arial" charset="0"/>
                </a:rPr>
                <a:t>Law 225</a:t>
              </a:r>
              <a:endParaRPr kumimoji="0" lang="en-MY" sz="2000" b="1" i="0" u="none" strike="noStrike" kern="0" cap="none" spc="0" normalizeH="0" baseline="0" noProof="0" dirty="0">
                <a:ln>
                  <a:noFill/>
                </a:ln>
                <a:solidFill>
                  <a:schemeClr val="bg1">
                    <a:lumMod val="50000"/>
                  </a:schemeClr>
                </a:solidFill>
                <a:effectLst/>
                <a:uLnTx/>
                <a:uFillTx/>
                <a:ea typeface="Arial" charset="0"/>
                <a:cs typeface="Arial" charset="0"/>
              </a:endParaRPr>
            </a:p>
            <a:p>
              <a:pPr marL="0" marR="0" lvl="0" indent="0" algn="ctr" defTabSz="914400" eaLnBrk="1" fontAlgn="auto" latinLnBrk="0" hangingPunct="1">
                <a:lnSpc>
                  <a:spcPct val="80000"/>
                </a:lnSpc>
                <a:spcBef>
                  <a:spcPts val="0"/>
                </a:spcBef>
                <a:spcAft>
                  <a:spcPts val="0"/>
                </a:spcAft>
                <a:buClrTx/>
                <a:buSzTx/>
                <a:buFontTx/>
                <a:buNone/>
                <a:tabLst/>
                <a:defRPr/>
              </a:pPr>
              <a:endParaRPr kumimoji="0" lang="en-MY" sz="2000" i="0" u="none" strike="noStrike" kern="0" cap="none" spc="0" normalizeH="0" baseline="0" noProof="0" dirty="0">
                <a:ln>
                  <a:noFill/>
                </a:ln>
                <a:solidFill>
                  <a:srgbClr val="234F77"/>
                </a:solidFill>
                <a:effectLst/>
                <a:uLnTx/>
                <a:uFillTx/>
                <a:ea typeface="Arial"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rgbClr val="234F77"/>
                  </a:solidFill>
                  <a:ea typeface="Arial" charset="0"/>
                  <a:cs typeface="Arial" charset="0"/>
                </a:rPr>
                <a:t>Establishment of  the National Civil Protection Service</a:t>
              </a:r>
            </a:p>
          </p:txBody>
        </p:sp>
        <p:sp>
          <p:nvSpPr>
            <p:cNvPr id="16" name="Rectangle 9">
              <a:extLst>
                <a:ext uri="{FF2B5EF4-FFF2-40B4-BE49-F238E27FC236}">
                  <a16:creationId xmlns:a16="http://schemas.microsoft.com/office/drawing/2014/main" id="{DD5A6B20-EB90-159F-7993-5D0DC3F7249E}"/>
                </a:ext>
              </a:extLst>
            </p:cNvPr>
            <p:cNvSpPr/>
            <p:nvPr/>
          </p:nvSpPr>
          <p:spPr>
            <a:xfrm>
              <a:off x="3490153" y="1467556"/>
              <a:ext cx="2210741" cy="592666"/>
            </a:xfrm>
            <a:prstGeom prst="rect">
              <a:avLst/>
            </a:prstGeom>
            <a:solidFill>
              <a:srgbClr val="1F5F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MY" sz="2800" b="1" kern="0" dirty="0">
                  <a:solidFill>
                    <a:srgbClr val="FFFFFF"/>
                  </a:solidFill>
                  <a:ea typeface="Arial" charset="0"/>
                  <a:cs typeface="Arial" charset="0"/>
                </a:rPr>
                <a:t>1992</a:t>
              </a:r>
              <a:endParaRPr lang="en-US" sz="2800" b="1" kern="0" dirty="0">
                <a:solidFill>
                  <a:srgbClr val="FFFFFF"/>
                </a:solidFill>
                <a:ea typeface="Arial" charset="0"/>
                <a:cs typeface="Arial" charset="0"/>
              </a:endParaRPr>
            </a:p>
          </p:txBody>
        </p:sp>
        <p:sp>
          <p:nvSpPr>
            <p:cNvPr id="17" name="Rectangle 10">
              <a:extLst>
                <a:ext uri="{FF2B5EF4-FFF2-40B4-BE49-F238E27FC236}">
                  <a16:creationId xmlns:a16="http://schemas.microsoft.com/office/drawing/2014/main" id="{E8D15D3B-C297-14E7-B7CD-D1C8FB5351B6}"/>
                </a:ext>
              </a:extLst>
            </p:cNvPr>
            <p:cNvSpPr/>
            <p:nvPr/>
          </p:nvSpPr>
          <p:spPr>
            <a:xfrm>
              <a:off x="3490153" y="4637851"/>
              <a:ext cx="2210741" cy="366888"/>
            </a:xfrm>
            <a:prstGeom prst="rect">
              <a:avLst/>
            </a:prstGeom>
            <a:solidFill>
              <a:srgbClr val="1F5FA0"/>
            </a:solidFill>
            <a:ln w="6350" cap="flat" cmpd="sng" algn="ctr">
              <a:noFill/>
              <a:prstDash val="solid"/>
              <a:miter lim="800000"/>
            </a:ln>
            <a:effectLst/>
          </p:spPr>
          <p:txBody>
            <a:bodyPr rtlCol="0" anchor="ctr"/>
            <a:lstStyle/>
            <a:p>
              <a:pPr algn="ctr" defTabSz="914400"/>
              <a:endParaRPr lang="en-US" sz="2800" b="1" kern="0">
                <a:solidFill>
                  <a:srgbClr val="FFFFFF"/>
                </a:solidFill>
                <a:ea typeface="Arial" charset="0"/>
                <a:cs typeface="Arial" charset="0"/>
              </a:endParaRPr>
            </a:p>
          </p:txBody>
        </p:sp>
      </p:grpSp>
      <p:grpSp>
        <p:nvGrpSpPr>
          <p:cNvPr id="18" name="Group 11">
            <a:extLst>
              <a:ext uri="{FF2B5EF4-FFF2-40B4-BE49-F238E27FC236}">
                <a16:creationId xmlns:a16="http://schemas.microsoft.com/office/drawing/2014/main" id="{6582EEE3-6AA3-D87E-C66B-431C5F1AC918}"/>
              </a:ext>
            </a:extLst>
          </p:cNvPr>
          <p:cNvGrpSpPr>
            <a:grpSpLocks noChangeAspect="1"/>
          </p:cNvGrpSpPr>
          <p:nvPr/>
        </p:nvGrpSpPr>
        <p:grpSpPr>
          <a:xfrm>
            <a:off x="9724477" y="744445"/>
            <a:ext cx="2348107" cy="4201152"/>
            <a:chOff x="3490153" y="1467556"/>
            <a:chExt cx="2210741" cy="3537183"/>
          </a:xfrm>
        </p:grpSpPr>
        <p:sp>
          <p:nvSpPr>
            <p:cNvPr id="19" name="Rectangle 12">
              <a:extLst>
                <a:ext uri="{FF2B5EF4-FFF2-40B4-BE49-F238E27FC236}">
                  <a16:creationId xmlns:a16="http://schemas.microsoft.com/office/drawing/2014/main" id="{2EE0D62B-3CD9-A952-5BF9-11247EA4F725}"/>
                </a:ext>
              </a:extLst>
            </p:cNvPr>
            <p:cNvSpPr/>
            <p:nvPr/>
          </p:nvSpPr>
          <p:spPr>
            <a:xfrm>
              <a:off x="3496393" y="2060222"/>
              <a:ext cx="2192281" cy="2577629"/>
            </a:xfrm>
            <a:prstGeom prst="rect">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it-IT" sz="2000" b="1" kern="0" dirty="0" err="1">
                  <a:solidFill>
                    <a:schemeClr val="bg1">
                      <a:lumMod val="50000"/>
                    </a:schemeClr>
                  </a:solidFill>
                  <a:ea typeface="Arial" charset="0"/>
                  <a:cs typeface="Arial" charset="0"/>
                </a:rPr>
                <a:t>Leg.D.l</a:t>
              </a:r>
              <a:r>
                <a:rPr lang="it-IT" sz="2000" b="1" kern="0" dirty="0">
                  <a:solidFill>
                    <a:schemeClr val="bg1">
                      <a:lumMod val="50000"/>
                    </a:schemeClr>
                  </a:solidFill>
                  <a:ea typeface="Arial" charset="0"/>
                  <a:cs typeface="Arial" charset="0"/>
                </a:rPr>
                <a:t>. 02.01.2018</a:t>
              </a:r>
              <a:endParaRPr kumimoji="0" lang="en-MY" sz="2000" b="1" i="0" u="none" strike="noStrike" kern="0" cap="none" spc="0" normalizeH="0" baseline="0" noProof="0" dirty="0">
                <a:ln>
                  <a:noFill/>
                </a:ln>
                <a:solidFill>
                  <a:schemeClr val="bg1">
                    <a:lumMod val="50000"/>
                  </a:schemeClr>
                </a:solidFill>
                <a:effectLst/>
                <a:uLnTx/>
                <a:uFillTx/>
                <a:ea typeface="Arial" charset="0"/>
                <a:cs typeface="Arial" charset="0"/>
              </a:endParaRPr>
            </a:p>
            <a:p>
              <a:pPr marL="0" marR="0" lvl="0" indent="0" algn="ctr" defTabSz="914400" eaLnBrk="1" fontAlgn="auto" latinLnBrk="0" hangingPunct="1">
                <a:lnSpc>
                  <a:spcPct val="80000"/>
                </a:lnSpc>
                <a:spcBef>
                  <a:spcPts val="0"/>
                </a:spcBef>
                <a:spcAft>
                  <a:spcPts val="0"/>
                </a:spcAft>
                <a:buClrTx/>
                <a:buSzTx/>
                <a:buFontTx/>
                <a:buNone/>
                <a:tabLst/>
                <a:defRPr/>
              </a:pPr>
              <a:endParaRPr kumimoji="0" lang="en-MY" sz="2000" i="0" u="none" strike="noStrike" kern="0" cap="none" spc="0" normalizeH="0" baseline="0" noProof="0" dirty="0">
                <a:ln>
                  <a:noFill/>
                </a:ln>
                <a:solidFill>
                  <a:srgbClr val="234F77"/>
                </a:solidFill>
                <a:effectLst/>
                <a:uLnTx/>
                <a:uFillTx/>
                <a:ea typeface="Arial" charset="0"/>
                <a:cs typeface="Arial" charset="0"/>
              </a:endParaRPr>
            </a:p>
            <a:p>
              <a:pPr lvl="0" algn="ctr" defTabSz="914400" eaLnBrk="1" fontAlgn="auto" hangingPunct="1">
                <a:spcBef>
                  <a:spcPts val="0"/>
                </a:spcBef>
                <a:spcAft>
                  <a:spcPts val="0"/>
                </a:spcAft>
                <a:defRPr/>
              </a:pPr>
              <a:r>
                <a:rPr lang="en-US" sz="2000" kern="0" dirty="0">
                  <a:solidFill>
                    <a:srgbClr val="234F77"/>
                  </a:solidFill>
                  <a:ea typeface="Arial" charset="0"/>
                  <a:cs typeface="Arial" charset="0"/>
                </a:rPr>
                <a:t>Italian Civil Protection Code</a:t>
              </a:r>
            </a:p>
          </p:txBody>
        </p:sp>
        <p:sp>
          <p:nvSpPr>
            <p:cNvPr id="20" name="Rectangle 13">
              <a:extLst>
                <a:ext uri="{FF2B5EF4-FFF2-40B4-BE49-F238E27FC236}">
                  <a16:creationId xmlns:a16="http://schemas.microsoft.com/office/drawing/2014/main" id="{D96E69CA-9A63-4591-673B-635AA53F0B67}"/>
                </a:ext>
              </a:extLst>
            </p:cNvPr>
            <p:cNvSpPr/>
            <p:nvPr/>
          </p:nvSpPr>
          <p:spPr>
            <a:xfrm>
              <a:off x="3490153" y="1467556"/>
              <a:ext cx="2210741" cy="592666"/>
            </a:xfrm>
            <a:prstGeom prst="rect">
              <a:avLst/>
            </a:prstGeom>
            <a:solidFill>
              <a:srgbClr val="003A7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MY" sz="2800" b="1" kern="0" dirty="0">
                  <a:solidFill>
                    <a:srgbClr val="FFFFFF"/>
                  </a:solidFill>
                  <a:ea typeface="Arial" charset="0"/>
                  <a:cs typeface="Arial" charset="0"/>
                </a:rPr>
                <a:t>2018</a:t>
              </a:r>
              <a:endParaRPr lang="en-US" sz="2800" b="1" kern="0" dirty="0">
                <a:solidFill>
                  <a:srgbClr val="FFFFFF"/>
                </a:solidFill>
                <a:ea typeface="Arial" charset="0"/>
                <a:cs typeface="Arial" charset="0"/>
              </a:endParaRPr>
            </a:p>
          </p:txBody>
        </p:sp>
        <p:sp>
          <p:nvSpPr>
            <p:cNvPr id="21" name="Rectangle 14">
              <a:extLst>
                <a:ext uri="{FF2B5EF4-FFF2-40B4-BE49-F238E27FC236}">
                  <a16:creationId xmlns:a16="http://schemas.microsoft.com/office/drawing/2014/main" id="{FF6F6B25-4BCE-44C3-3EE9-1F5715A8B5D9}"/>
                </a:ext>
              </a:extLst>
            </p:cNvPr>
            <p:cNvSpPr/>
            <p:nvPr/>
          </p:nvSpPr>
          <p:spPr>
            <a:xfrm>
              <a:off x="3490153" y="4637851"/>
              <a:ext cx="2210741" cy="366888"/>
            </a:xfrm>
            <a:prstGeom prst="rect">
              <a:avLst/>
            </a:prstGeom>
            <a:solidFill>
              <a:srgbClr val="003A70"/>
            </a:solidFill>
            <a:ln w="6350" cap="flat" cmpd="sng" algn="ctr">
              <a:noFill/>
              <a:prstDash val="solid"/>
              <a:miter lim="800000"/>
            </a:ln>
            <a:effectLst/>
          </p:spPr>
          <p:txBody>
            <a:bodyPr rtlCol="0" anchor="ctr"/>
            <a:lstStyle/>
            <a:p>
              <a:pPr algn="ctr" defTabSz="914400"/>
              <a:endParaRPr lang="en-US" sz="2800" b="1" kern="0">
                <a:solidFill>
                  <a:srgbClr val="FFFFFF"/>
                </a:solidFill>
                <a:ea typeface="Arial" charset="0"/>
                <a:cs typeface="Arial" charset="0"/>
              </a:endParaRPr>
            </a:p>
          </p:txBody>
        </p:sp>
      </p:grpSp>
      <p:sp>
        <p:nvSpPr>
          <p:cNvPr id="22" name="CasellaDiTesto 21">
            <a:extLst>
              <a:ext uri="{FF2B5EF4-FFF2-40B4-BE49-F238E27FC236}">
                <a16:creationId xmlns:a16="http://schemas.microsoft.com/office/drawing/2014/main" id="{53F1A4BC-BCB0-56E7-601E-3EE5841F8549}"/>
              </a:ext>
            </a:extLst>
          </p:cNvPr>
          <p:cNvSpPr txBox="1"/>
          <p:nvPr/>
        </p:nvSpPr>
        <p:spPr>
          <a:xfrm>
            <a:off x="2686968" y="4945597"/>
            <a:ext cx="612835" cy="2400657"/>
          </a:xfrm>
          <a:prstGeom prst="rect">
            <a:avLst/>
          </a:prstGeom>
          <a:noFill/>
        </p:spPr>
        <p:txBody>
          <a:bodyPr wrap="square" rtlCol="0">
            <a:spAutoFit/>
          </a:bodyPr>
          <a:lstStyle/>
          <a:p>
            <a:r>
              <a:rPr lang="en-GB" sz="15000" b="1" dirty="0">
                <a:solidFill>
                  <a:schemeClr val="bg1">
                    <a:lumMod val="65000"/>
                  </a:schemeClr>
                </a:solidFill>
                <a:latin typeface="Trade Gothic LT Std Cn"/>
                <a:ea typeface="Arial" charset="0"/>
                <a:cs typeface="Trade Gothic LT Std Cn"/>
              </a:rPr>
              <a:t>“</a:t>
            </a:r>
            <a:endParaRPr lang="it-IT" sz="15000" dirty="0">
              <a:solidFill>
                <a:schemeClr val="bg1">
                  <a:lumMod val="65000"/>
                </a:schemeClr>
              </a:solidFill>
            </a:endParaRPr>
          </a:p>
        </p:txBody>
      </p:sp>
    </p:spTree>
    <p:extLst>
      <p:ext uri="{BB962C8B-B14F-4D97-AF65-F5344CB8AC3E}">
        <p14:creationId xmlns:p14="http://schemas.microsoft.com/office/powerpoint/2010/main" val="107909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magine 5">
            <a:extLst>
              <a:ext uri="{FF2B5EF4-FFF2-40B4-BE49-F238E27FC236}">
                <a16:creationId xmlns:a16="http://schemas.microsoft.com/office/drawing/2014/main" id="{11E4F943-03D9-B70B-CD88-1B181497BC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836862" y="23941"/>
            <a:ext cx="4304020" cy="257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EEF745A2-7150-ADA5-6037-EB66C7145E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21076" y="3014997"/>
            <a:ext cx="2819806" cy="200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6">
            <a:extLst>
              <a:ext uri="{FF2B5EF4-FFF2-40B4-BE49-F238E27FC236}">
                <a16:creationId xmlns:a16="http://schemas.microsoft.com/office/drawing/2014/main" id="{4D6B4703-08A9-72AE-B873-A75CCBB5324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037" y="3941481"/>
            <a:ext cx="2318347" cy="2876997"/>
          </a:xfrm>
          <a:prstGeom prst="rect">
            <a:avLst/>
          </a:prstGeom>
        </p:spPr>
      </p:pic>
      <p:pic>
        <p:nvPicPr>
          <p:cNvPr id="25" name="Immagine 24">
            <a:extLst>
              <a:ext uri="{FF2B5EF4-FFF2-40B4-BE49-F238E27FC236}">
                <a16:creationId xmlns:a16="http://schemas.microsoft.com/office/drawing/2014/main" id="{D70EB1AC-F500-9734-6110-57471968343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52034" y="1402036"/>
            <a:ext cx="1965524" cy="2222014"/>
          </a:xfrm>
          <a:prstGeom prst="rect">
            <a:avLst/>
          </a:prstGeom>
        </p:spPr>
      </p:pic>
      <p:pic>
        <p:nvPicPr>
          <p:cNvPr id="22" name="Immagine 21" descr="Schermata 2017-03-13 alle 07.05.56.png">
            <a:extLst>
              <a:ext uri="{FF2B5EF4-FFF2-40B4-BE49-F238E27FC236}">
                <a16:creationId xmlns:a16="http://schemas.microsoft.com/office/drawing/2014/main" id="{14E28239-CA12-5F06-E35C-C6F3F830581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095" y="1051414"/>
            <a:ext cx="2391006" cy="2572636"/>
          </a:xfrm>
          <a:prstGeom prst="rect">
            <a:avLst/>
          </a:prstGeom>
        </p:spPr>
      </p:pic>
      <p:pic>
        <p:nvPicPr>
          <p:cNvPr id="23" name="Immagine 1" descr="pg_scenariozoom">
            <a:extLst>
              <a:ext uri="{FF2B5EF4-FFF2-40B4-BE49-F238E27FC236}">
                <a16:creationId xmlns:a16="http://schemas.microsoft.com/office/drawing/2014/main" id="{B077724F-B356-4045-1620-6776DB95AAAA}"/>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838678" y="1648832"/>
            <a:ext cx="2570481" cy="253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DB5A6381-E3F7-31C9-63EE-338FC32E7B77}"/>
              </a:ext>
            </a:extLst>
          </p:cNvPr>
          <p:cNvSpPr txBox="1">
            <a:spLocks/>
          </p:cNvSpPr>
          <p:nvPr/>
        </p:nvSpPr>
        <p:spPr>
          <a:xfrm>
            <a:off x="195711" y="457925"/>
            <a:ext cx="11680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2800" dirty="0">
                <a:solidFill>
                  <a:srgbClr val="C00000"/>
                </a:solidFill>
                <a:effectLst>
                  <a:outerShdw blurRad="38100" dist="38100" dir="2700000" algn="tl">
                    <a:srgbClr val="000000">
                      <a:alpha val="43137"/>
                    </a:srgbClr>
                  </a:outerShdw>
                </a:effectLst>
              </a:rPr>
              <a:t>CIVIL PROTECTION IN ITALY: ACTIVITIES</a:t>
            </a:r>
          </a:p>
        </p:txBody>
      </p:sp>
      <p:sp>
        <p:nvSpPr>
          <p:cNvPr id="5" name="Shape 441">
            <a:extLst>
              <a:ext uri="{FF2B5EF4-FFF2-40B4-BE49-F238E27FC236}">
                <a16:creationId xmlns:a16="http://schemas.microsoft.com/office/drawing/2014/main" id="{8B06C15F-B8B6-7FC4-9219-5BE7A85B37DB}"/>
              </a:ext>
            </a:extLst>
          </p:cNvPr>
          <p:cNvSpPr/>
          <p:nvPr/>
        </p:nvSpPr>
        <p:spPr>
          <a:xfrm>
            <a:off x="1954026" y="4175712"/>
            <a:ext cx="2139432"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r" defTabSz="1016000">
              <a:spcBef>
                <a:spcPct val="0"/>
              </a:spcBef>
            </a:pPr>
            <a:r>
              <a:rPr lang="en-MY"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rPr>
              <a:t>RECOVERY</a:t>
            </a:r>
          </a:p>
        </p:txBody>
      </p:sp>
      <p:sp>
        <p:nvSpPr>
          <p:cNvPr id="6" name="Shape 441">
            <a:extLst>
              <a:ext uri="{FF2B5EF4-FFF2-40B4-BE49-F238E27FC236}">
                <a16:creationId xmlns:a16="http://schemas.microsoft.com/office/drawing/2014/main" id="{8D5F280B-0492-214F-FF4F-CC4D77E262A7}"/>
              </a:ext>
            </a:extLst>
          </p:cNvPr>
          <p:cNvSpPr/>
          <p:nvPr/>
        </p:nvSpPr>
        <p:spPr>
          <a:xfrm>
            <a:off x="8074923" y="4108522"/>
            <a:ext cx="3583677"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defTabSz="1016000" eaLnBrk="1" hangingPunct="1">
              <a:lnSpc>
                <a:spcPct val="100000"/>
              </a:lnSpc>
              <a:spcBef>
                <a:spcPct val="0"/>
              </a:spcBef>
            </a:pPr>
            <a:r>
              <a:rPr lang="en-GB"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rPr>
              <a:t>EMERGENCY MANAGEMENT</a:t>
            </a:r>
            <a:endParaRPr lang="it-IT"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endParaRPr>
          </a:p>
        </p:txBody>
      </p:sp>
      <p:sp>
        <p:nvSpPr>
          <p:cNvPr id="7" name="Shape 441">
            <a:extLst>
              <a:ext uri="{FF2B5EF4-FFF2-40B4-BE49-F238E27FC236}">
                <a16:creationId xmlns:a16="http://schemas.microsoft.com/office/drawing/2014/main" id="{4131A3BF-052B-824D-170C-9F30F2CF6C44}"/>
              </a:ext>
            </a:extLst>
          </p:cNvPr>
          <p:cNvSpPr/>
          <p:nvPr/>
        </p:nvSpPr>
        <p:spPr>
          <a:xfrm>
            <a:off x="8081369" y="1848480"/>
            <a:ext cx="3686087" cy="553998"/>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defTabSz="1016000" eaLnBrk="1" hangingPunct="1">
              <a:lnSpc>
                <a:spcPct val="100000"/>
              </a:lnSpc>
              <a:spcBef>
                <a:spcPct val="0"/>
              </a:spcBef>
            </a:pPr>
            <a:r>
              <a:rPr lang="en-GB"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rPr>
              <a:t>PREVENTION (structural and non structural) AND PREPAREDNESS</a:t>
            </a:r>
            <a:endParaRPr lang="it-IT"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endParaRPr>
          </a:p>
        </p:txBody>
      </p:sp>
      <p:sp>
        <p:nvSpPr>
          <p:cNvPr id="8" name="Shape 441">
            <a:extLst>
              <a:ext uri="{FF2B5EF4-FFF2-40B4-BE49-F238E27FC236}">
                <a16:creationId xmlns:a16="http://schemas.microsoft.com/office/drawing/2014/main" id="{8F07BBCE-47B3-CC7D-9EED-D8C0F359C6B6}"/>
              </a:ext>
            </a:extLst>
          </p:cNvPr>
          <p:cNvSpPr/>
          <p:nvPr/>
        </p:nvSpPr>
        <p:spPr>
          <a:xfrm>
            <a:off x="1012371" y="1984579"/>
            <a:ext cx="3059315"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defTabSz="1016000" eaLnBrk="1" hangingPunct="1">
              <a:lnSpc>
                <a:spcPct val="100000"/>
              </a:lnSpc>
              <a:spcBef>
                <a:spcPct val="0"/>
              </a:spcBef>
            </a:pPr>
            <a:r>
              <a:rPr lang="en-GB"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rPr>
              <a:t>PREDICTION/FORECAST</a:t>
            </a:r>
            <a:endParaRPr lang="it-IT" sz="1800" b="0" dirty="0">
              <a:solidFill>
                <a:srgbClr val="DD462F"/>
              </a:solidFill>
              <a:effectLst>
                <a:outerShdw blurRad="38100" dist="38100" dir="2700000" algn="tl">
                  <a:srgbClr val="000000">
                    <a:alpha val="43137"/>
                  </a:srgbClr>
                </a:outerShdw>
              </a:effectLst>
              <a:latin typeface="Arial" panose="020B0604020202020204" pitchFamily="34" charset="0"/>
              <a:ea typeface="MS PGothic" pitchFamily="34" charset="-128"/>
              <a:cs typeface="Arial" panose="020B0604020202020204" pitchFamily="34" charset="0"/>
            </a:endParaRPr>
          </a:p>
        </p:txBody>
      </p:sp>
      <p:sp>
        <p:nvSpPr>
          <p:cNvPr id="9" name="Rectangle 35">
            <a:extLst>
              <a:ext uri="{FF2B5EF4-FFF2-40B4-BE49-F238E27FC236}">
                <a16:creationId xmlns:a16="http://schemas.microsoft.com/office/drawing/2014/main" id="{F1760FBE-6F04-5AC8-8FC0-58706348B773}"/>
              </a:ext>
            </a:extLst>
          </p:cNvPr>
          <p:cNvSpPr/>
          <p:nvPr/>
        </p:nvSpPr>
        <p:spPr>
          <a:xfrm>
            <a:off x="4147501" y="1952230"/>
            <a:ext cx="76600" cy="732981"/>
          </a:xfrm>
          <a:prstGeom prst="rect">
            <a:avLst/>
          </a:prstGeom>
          <a:solidFill>
            <a:srgbClr val="234F77">
              <a:alpha val="9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Trade Gothic LT Std Cn"/>
              <a:ea typeface="+mn-ea"/>
              <a:cs typeface="Trade Gothic LT Std Cn"/>
            </a:endParaRPr>
          </a:p>
        </p:txBody>
      </p:sp>
      <p:sp>
        <p:nvSpPr>
          <p:cNvPr id="10" name="Rectangle 35">
            <a:extLst>
              <a:ext uri="{FF2B5EF4-FFF2-40B4-BE49-F238E27FC236}">
                <a16:creationId xmlns:a16="http://schemas.microsoft.com/office/drawing/2014/main" id="{07B73B7D-9127-B0AE-CCAC-0369A740F9A0}"/>
              </a:ext>
            </a:extLst>
          </p:cNvPr>
          <p:cNvSpPr/>
          <p:nvPr/>
        </p:nvSpPr>
        <p:spPr>
          <a:xfrm>
            <a:off x="4169273" y="4079656"/>
            <a:ext cx="76600" cy="732981"/>
          </a:xfrm>
          <a:prstGeom prst="rect">
            <a:avLst/>
          </a:prstGeom>
          <a:solidFill>
            <a:srgbClr val="BF0000">
              <a:alpha val="9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Trade Gothic LT Std Cn"/>
              <a:ea typeface="+mn-ea"/>
              <a:cs typeface="Trade Gothic LT Std Cn"/>
            </a:endParaRPr>
          </a:p>
        </p:txBody>
      </p:sp>
      <p:sp>
        <p:nvSpPr>
          <p:cNvPr id="11" name="Rectangle 35">
            <a:extLst>
              <a:ext uri="{FF2B5EF4-FFF2-40B4-BE49-F238E27FC236}">
                <a16:creationId xmlns:a16="http://schemas.microsoft.com/office/drawing/2014/main" id="{6255D940-3E25-4621-AACB-5AF72AE358F7}"/>
              </a:ext>
            </a:extLst>
          </p:cNvPr>
          <p:cNvSpPr/>
          <p:nvPr/>
        </p:nvSpPr>
        <p:spPr>
          <a:xfrm>
            <a:off x="7947779" y="1962275"/>
            <a:ext cx="76600" cy="732981"/>
          </a:xfrm>
          <a:prstGeom prst="rect">
            <a:avLst/>
          </a:prstGeom>
          <a:solidFill>
            <a:srgbClr val="008000">
              <a:alpha val="9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Trade Gothic LT Std Cn"/>
              <a:ea typeface="+mn-ea"/>
              <a:cs typeface="Trade Gothic LT Std Cn"/>
            </a:endParaRPr>
          </a:p>
        </p:txBody>
      </p:sp>
      <p:sp>
        <p:nvSpPr>
          <p:cNvPr id="12" name="Rectangle 35">
            <a:extLst>
              <a:ext uri="{FF2B5EF4-FFF2-40B4-BE49-F238E27FC236}">
                <a16:creationId xmlns:a16="http://schemas.microsoft.com/office/drawing/2014/main" id="{88FA9E4C-CEB7-ACB1-15F8-01BE39288A14}"/>
              </a:ext>
            </a:extLst>
          </p:cNvPr>
          <p:cNvSpPr/>
          <p:nvPr/>
        </p:nvSpPr>
        <p:spPr>
          <a:xfrm>
            <a:off x="7936893" y="4155017"/>
            <a:ext cx="76600" cy="732981"/>
          </a:xfrm>
          <a:prstGeom prst="rect">
            <a:avLst/>
          </a:prstGeom>
          <a:solidFill>
            <a:srgbClr val="FF6600">
              <a:alpha val="9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Trade Gothic LT Std Cn"/>
              <a:ea typeface="+mn-ea"/>
              <a:cs typeface="Trade Gothic LT Std Cn"/>
            </a:endParaRPr>
          </a:p>
        </p:txBody>
      </p:sp>
      <p:sp>
        <p:nvSpPr>
          <p:cNvPr id="13" name="Rettangolo 12">
            <a:extLst>
              <a:ext uri="{FF2B5EF4-FFF2-40B4-BE49-F238E27FC236}">
                <a16:creationId xmlns:a16="http://schemas.microsoft.com/office/drawing/2014/main" id="{773BF3C6-E6E5-EEE3-159D-946F63B86DFC}"/>
              </a:ext>
            </a:extLst>
          </p:cNvPr>
          <p:cNvSpPr/>
          <p:nvPr/>
        </p:nvSpPr>
        <p:spPr>
          <a:xfrm>
            <a:off x="1787106" y="2337732"/>
            <a:ext cx="2284579" cy="584775"/>
          </a:xfrm>
          <a:prstGeom prst="rect">
            <a:avLst/>
          </a:prstGeom>
          <a:solidFill>
            <a:schemeClr val="bg1"/>
          </a:solidFill>
        </p:spPr>
        <p:txBody>
          <a:bodyPr wrap="square">
            <a:spAutoFit/>
          </a:bodyPr>
          <a:lstStyle/>
          <a:p>
            <a:pPr algn="r" defTabSz="914400">
              <a:spcBef>
                <a:spcPct val="50000"/>
              </a:spcBef>
              <a:defRPr/>
            </a:pP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Risk</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scenarios</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identification</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and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study</a:t>
            </a:r>
            <a:endParaRPr lang="it-IT" sz="1600" dirty="0">
              <a:solidFill>
                <a:schemeClr val="accent1">
                  <a:lumMod val="50000"/>
                </a:schemeClr>
              </a:solidFill>
              <a:latin typeface="Arial" panose="020B0604020202020204" pitchFamily="34" charset="0"/>
              <a:ea typeface="Arial" charset="0"/>
              <a:cs typeface="Arial" panose="020B0604020202020204" pitchFamily="34" charset="0"/>
            </a:endParaRPr>
          </a:p>
        </p:txBody>
      </p:sp>
      <p:sp>
        <p:nvSpPr>
          <p:cNvPr id="14" name="Rettangolo 13">
            <a:extLst>
              <a:ext uri="{FF2B5EF4-FFF2-40B4-BE49-F238E27FC236}">
                <a16:creationId xmlns:a16="http://schemas.microsoft.com/office/drawing/2014/main" id="{45635762-C11B-58A5-7B08-CA50CFDC93C3}"/>
              </a:ext>
            </a:extLst>
          </p:cNvPr>
          <p:cNvSpPr/>
          <p:nvPr/>
        </p:nvSpPr>
        <p:spPr>
          <a:xfrm>
            <a:off x="8024379" y="4468079"/>
            <a:ext cx="2778257" cy="338554"/>
          </a:xfrm>
          <a:prstGeom prst="rect">
            <a:avLst/>
          </a:prstGeom>
          <a:solidFill>
            <a:schemeClr val="bg1"/>
          </a:solidFill>
        </p:spPr>
        <p:txBody>
          <a:bodyPr wrap="square">
            <a:spAutoFit/>
          </a:bodyPr>
          <a:lstStyle/>
          <a:p>
            <a:pPr defTabSz="914400">
              <a:spcBef>
                <a:spcPct val="50000"/>
              </a:spcBef>
              <a:defRPr/>
            </a:pP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Relief</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and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assistance</a:t>
            </a:r>
            <a:endParaRPr lang="it-IT" sz="1600" dirty="0">
              <a:solidFill>
                <a:schemeClr val="accent1">
                  <a:lumMod val="50000"/>
                </a:schemeClr>
              </a:solidFill>
              <a:latin typeface="Arial" panose="020B0604020202020204" pitchFamily="34" charset="0"/>
              <a:ea typeface="Arial" charset="0"/>
              <a:cs typeface="Arial" panose="020B0604020202020204" pitchFamily="34" charset="0"/>
            </a:endParaRPr>
          </a:p>
        </p:txBody>
      </p:sp>
      <p:sp>
        <p:nvSpPr>
          <p:cNvPr id="15" name="Rettangolo 14">
            <a:extLst>
              <a:ext uri="{FF2B5EF4-FFF2-40B4-BE49-F238E27FC236}">
                <a16:creationId xmlns:a16="http://schemas.microsoft.com/office/drawing/2014/main" id="{DC6CA262-A125-D86E-7DCE-822CAACA28AF}"/>
              </a:ext>
            </a:extLst>
          </p:cNvPr>
          <p:cNvSpPr/>
          <p:nvPr/>
        </p:nvSpPr>
        <p:spPr>
          <a:xfrm>
            <a:off x="164319" y="4451473"/>
            <a:ext cx="3989554" cy="338554"/>
          </a:xfrm>
          <a:prstGeom prst="rect">
            <a:avLst/>
          </a:prstGeom>
          <a:solidFill>
            <a:schemeClr val="bg1"/>
          </a:solidFill>
        </p:spPr>
        <p:txBody>
          <a:bodyPr wrap="square">
            <a:spAutoFit/>
          </a:bodyPr>
          <a:lstStyle/>
          <a:p>
            <a:pPr algn="r" defTabSz="914400">
              <a:defRPr/>
            </a:pP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Resumption</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of a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normal</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living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conditions</a:t>
            </a:r>
            <a:endParaRPr lang="it-IT" sz="1600" dirty="0">
              <a:solidFill>
                <a:schemeClr val="accent1">
                  <a:lumMod val="50000"/>
                </a:schemeClr>
              </a:solidFill>
              <a:latin typeface="Arial" panose="020B0604020202020204" pitchFamily="34" charset="0"/>
              <a:ea typeface="Arial" charset="0"/>
              <a:cs typeface="Arial" panose="020B0604020202020204" pitchFamily="34" charset="0"/>
            </a:endParaRPr>
          </a:p>
        </p:txBody>
      </p:sp>
      <p:sp>
        <p:nvSpPr>
          <p:cNvPr id="16" name="Rettangolo 15">
            <a:extLst>
              <a:ext uri="{FF2B5EF4-FFF2-40B4-BE49-F238E27FC236}">
                <a16:creationId xmlns:a16="http://schemas.microsoft.com/office/drawing/2014/main" id="{F158112B-330E-2549-FCD6-E523FD57A7BD}"/>
              </a:ext>
            </a:extLst>
          </p:cNvPr>
          <p:cNvSpPr/>
          <p:nvPr/>
        </p:nvSpPr>
        <p:spPr>
          <a:xfrm>
            <a:off x="8059680" y="2451775"/>
            <a:ext cx="2431748" cy="338554"/>
          </a:xfrm>
          <a:prstGeom prst="rect">
            <a:avLst/>
          </a:prstGeom>
          <a:solidFill>
            <a:schemeClr val="bg1"/>
          </a:solidFill>
        </p:spPr>
        <p:txBody>
          <a:bodyPr wrap="square">
            <a:spAutoFit/>
          </a:bodyPr>
          <a:lstStyle/>
          <a:p>
            <a:pPr defTabSz="914400">
              <a:spcBef>
                <a:spcPct val="50000"/>
              </a:spcBef>
              <a:defRPr/>
            </a:pP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Risk</a:t>
            </a:r>
            <a:r>
              <a:rPr lang="it-IT" sz="1600" dirty="0">
                <a:solidFill>
                  <a:schemeClr val="accent1">
                    <a:lumMod val="50000"/>
                  </a:schemeClr>
                </a:solidFill>
                <a:latin typeface="Arial" panose="020B0604020202020204" pitchFamily="34" charset="0"/>
                <a:ea typeface="Arial" charset="0"/>
                <a:cs typeface="Arial" panose="020B0604020202020204" pitchFamily="34" charset="0"/>
              </a:rPr>
              <a:t> </a:t>
            </a:r>
            <a:r>
              <a:rPr lang="it-IT" sz="1600" dirty="0" err="1">
                <a:solidFill>
                  <a:schemeClr val="accent1">
                    <a:lumMod val="50000"/>
                  </a:schemeClr>
                </a:solidFill>
                <a:latin typeface="Arial" panose="020B0604020202020204" pitchFamily="34" charset="0"/>
                <a:ea typeface="Arial" charset="0"/>
                <a:cs typeface="Arial" panose="020B0604020202020204" pitchFamily="34" charset="0"/>
              </a:rPr>
              <a:t>reduction</a:t>
            </a:r>
            <a:endParaRPr lang="it-IT" sz="1600" dirty="0">
              <a:solidFill>
                <a:schemeClr val="accent1">
                  <a:lumMod val="50000"/>
                </a:schemeClr>
              </a:solidFill>
              <a:latin typeface="Arial" panose="020B0604020202020204" pitchFamily="34" charset="0"/>
              <a:ea typeface="Arial" charset="0"/>
              <a:cs typeface="Arial" panose="020B0604020202020204" pitchFamily="34" charset="0"/>
            </a:endParaRPr>
          </a:p>
        </p:txBody>
      </p:sp>
      <p:pic>
        <p:nvPicPr>
          <p:cNvPr id="17" name="Immagine 16" descr="Cycle_R.png">
            <a:extLst>
              <a:ext uri="{FF2B5EF4-FFF2-40B4-BE49-F238E27FC236}">
                <a16:creationId xmlns:a16="http://schemas.microsoft.com/office/drawing/2014/main" id="{7BCB03E1-9D0B-06B2-8B97-8B1B4386CDE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99788" y="1648833"/>
            <a:ext cx="3392424" cy="3392424"/>
          </a:xfrm>
          <a:prstGeom prst="rect">
            <a:avLst/>
          </a:prstGeom>
        </p:spPr>
      </p:pic>
      <p:pic>
        <p:nvPicPr>
          <p:cNvPr id="18" name="Immagine 17" descr="Cycle_B.png">
            <a:extLst>
              <a:ext uri="{FF2B5EF4-FFF2-40B4-BE49-F238E27FC236}">
                <a16:creationId xmlns:a16="http://schemas.microsoft.com/office/drawing/2014/main" id="{E55DBE22-5D7A-4964-7712-D252F2A733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399788" y="1648833"/>
            <a:ext cx="3392424" cy="3392424"/>
          </a:xfrm>
          <a:prstGeom prst="rect">
            <a:avLst/>
          </a:prstGeom>
        </p:spPr>
      </p:pic>
      <p:pic>
        <p:nvPicPr>
          <p:cNvPr id="19" name="Immagine 18" descr="Cycle_G.png">
            <a:extLst>
              <a:ext uri="{FF2B5EF4-FFF2-40B4-BE49-F238E27FC236}">
                <a16:creationId xmlns:a16="http://schemas.microsoft.com/office/drawing/2014/main" id="{2B81C2F2-5DFE-9404-89FC-5BA8814E31B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99788" y="1648833"/>
            <a:ext cx="3392424" cy="3392424"/>
          </a:xfrm>
          <a:prstGeom prst="rect">
            <a:avLst/>
          </a:prstGeom>
        </p:spPr>
      </p:pic>
      <p:pic>
        <p:nvPicPr>
          <p:cNvPr id="20" name="Immagine 19" descr="Cycle_A.png">
            <a:extLst>
              <a:ext uri="{FF2B5EF4-FFF2-40B4-BE49-F238E27FC236}">
                <a16:creationId xmlns:a16="http://schemas.microsoft.com/office/drawing/2014/main" id="{7C89C170-4193-3A43-8DD9-8DF13CDAA4D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99788" y="1648833"/>
            <a:ext cx="3392424" cy="3392424"/>
          </a:xfrm>
          <a:prstGeom prst="rect">
            <a:avLst/>
          </a:prstGeom>
        </p:spPr>
      </p:pic>
      <p:pic>
        <p:nvPicPr>
          <p:cNvPr id="21" name="Immagine 20" descr="EmblemaPC.jpg">
            <a:extLst>
              <a:ext uri="{FF2B5EF4-FFF2-40B4-BE49-F238E27FC236}">
                <a16:creationId xmlns:a16="http://schemas.microsoft.com/office/drawing/2014/main" id="{C8A52312-89D7-0B52-07F8-1DE921D37FC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64804" y="2693503"/>
            <a:ext cx="1247978" cy="1247978"/>
          </a:xfrm>
          <a:prstGeom prst="rect">
            <a:avLst/>
          </a:prstGeom>
        </p:spPr>
      </p:pic>
      <p:pic>
        <p:nvPicPr>
          <p:cNvPr id="24" name="Immagine 23">
            <a:extLst>
              <a:ext uri="{FF2B5EF4-FFF2-40B4-BE49-F238E27FC236}">
                <a16:creationId xmlns:a16="http://schemas.microsoft.com/office/drawing/2014/main" id="{3B4CAD1F-19DB-88F8-1071-58F315E9850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064836" y="5049515"/>
            <a:ext cx="5454751" cy="1718153"/>
          </a:xfrm>
          <a:prstGeom prst="rect">
            <a:avLst/>
          </a:prstGeom>
        </p:spPr>
      </p:pic>
      <p:pic>
        <p:nvPicPr>
          <p:cNvPr id="29" name="Immagine 28">
            <a:extLst>
              <a:ext uri="{FF2B5EF4-FFF2-40B4-BE49-F238E27FC236}">
                <a16:creationId xmlns:a16="http://schemas.microsoft.com/office/drawing/2014/main" id="{BABFA601-F57F-995D-D0C8-68118FF6E833}"/>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384904" y="4959995"/>
            <a:ext cx="2466975" cy="1847850"/>
          </a:xfrm>
          <a:prstGeom prst="rect">
            <a:avLst/>
          </a:prstGeom>
        </p:spPr>
      </p:pic>
      <p:pic>
        <p:nvPicPr>
          <p:cNvPr id="32" name="Immagine 31">
            <a:extLst>
              <a:ext uri="{FF2B5EF4-FFF2-40B4-BE49-F238E27FC236}">
                <a16:creationId xmlns:a16="http://schemas.microsoft.com/office/drawing/2014/main" id="{BDBDB85E-5996-6EF2-59E7-06C4D4F6EEF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144988" y="5009987"/>
            <a:ext cx="2974628" cy="1767993"/>
          </a:xfrm>
          <a:prstGeom prst="rect">
            <a:avLst/>
          </a:prstGeom>
        </p:spPr>
      </p:pic>
    </p:spTree>
    <p:extLst>
      <p:ext uri="{BB962C8B-B14F-4D97-AF65-F5344CB8AC3E}">
        <p14:creationId xmlns:p14="http://schemas.microsoft.com/office/powerpoint/2010/main" val="73608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F0242273-D5FF-62F9-52A2-EB017461FA36}"/>
              </a:ext>
            </a:extLst>
          </p:cNvPr>
          <p:cNvSpPr txBox="1">
            <a:spLocks noChangeArrowheads="1"/>
          </p:cNvSpPr>
          <p:nvPr/>
        </p:nvSpPr>
        <p:spPr bwMode="auto">
          <a:xfrm>
            <a:off x="195711" y="1314189"/>
            <a:ext cx="11843889" cy="707735"/>
          </a:xfrm>
          <a:prstGeom prst="rect">
            <a:avLst/>
          </a:prstGeom>
          <a:noFill/>
          <a:ln w="12700" cap="sq">
            <a:noFill/>
            <a:miter lim="800000"/>
            <a:headEnd type="none" w="sm" len="sm"/>
            <a:tailEnd type="none" w="sm" len="sm"/>
          </a:ln>
          <a:effectLst/>
        </p:spPr>
        <p:txBody>
          <a:bodyPr wrap="square" lIns="91290" tIns="45645" rIns="91290" bIns="45645">
            <a:spAutoFit/>
          </a:bodyPr>
          <a:lstStyle/>
          <a:p>
            <a:pPr algn="just" defTabSz="449107">
              <a:spcBef>
                <a:spcPct val="50000"/>
              </a:spcBef>
              <a:defRPr/>
            </a:pPr>
            <a:r>
              <a:rPr lang="en-GB" sz="2000" dirty="0">
                <a:solidFill>
                  <a:schemeClr val="accent1">
                    <a:lumMod val="50000"/>
                  </a:schemeClr>
                </a:solidFill>
                <a:latin typeface="Arial" panose="020B0604020202020204" pitchFamily="34" charset="0"/>
                <a:cs typeface="Arial" panose="020B0604020202020204" pitchFamily="34" charset="0"/>
              </a:rPr>
              <a:t>The </a:t>
            </a:r>
            <a:r>
              <a:rPr lang="en-GB" sz="2000" b="1" dirty="0">
                <a:solidFill>
                  <a:schemeClr val="accent1">
                    <a:lumMod val="50000"/>
                  </a:schemeClr>
                </a:solidFill>
                <a:latin typeface="Arial" panose="020B0604020202020204" pitchFamily="34" charset="0"/>
                <a:cs typeface="Arial" panose="020B0604020202020204" pitchFamily="34" charset="0"/>
              </a:rPr>
              <a:t>Italian Department of civil protection </a:t>
            </a:r>
            <a:r>
              <a:rPr lang="en-GB" sz="2000" dirty="0">
                <a:solidFill>
                  <a:schemeClr val="accent1">
                    <a:lumMod val="50000"/>
                  </a:schemeClr>
                </a:solidFill>
                <a:latin typeface="Arial" panose="020B0604020202020204" pitchFamily="34" charset="0"/>
                <a:cs typeface="Arial" panose="020B0604020202020204" pitchFamily="34" charset="0"/>
              </a:rPr>
              <a:t>coordinates the </a:t>
            </a:r>
            <a:r>
              <a:rPr lang="en-GB" sz="2000" b="1" dirty="0">
                <a:solidFill>
                  <a:schemeClr val="accent1">
                    <a:lumMod val="50000"/>
                  </a:schemeClr>
                </a:solidFill>
                <a:latin typeface="Arial" panose="020B0604020202020204" pitchFamily="34" charset="0"/>
                <a:cs typeface="Arial" panose="020B0604020202020204" pitchFamily="34" charset="0"/>
              </a:rPr>
              <a:t>National Service of Civil Protection</a:t>
            </a:r>
            <a:r>
              <a:rPr lang="en-GB" sz="2000" dirty="0">
                <a:solidFill>
                  <a:schemeClr val="accent1">
                    <a:lumMod val="50000"/>
                  </a:schemeClr>
                </a:solidFill>
                <a:latin typeface="Arial" panose="020B0604020202020204" pitchFamily="34" charset="0"/>
                <a:cs typeface="Arial" panose="020B0604020202020204" pitchFamily="34" charset="0"/>
              </a:rPr>
              <a:t> which involves several Private and Public Bodies/ Organisations :</a:t>
            </a:r>
          </a:p>
        </p:txBody>
      </p:sp>
      <p:sp>
        <p:nvSpPr>
          <p:cNvPr id="5" name="Text Box 4">
            <a:extLst>
              <a:ext uri="{FF2B5EF4-FFF2-40B4-BE49-F238E27FC236}">
                <a16:creationId xmlns:a16="http://schemas.microsoft.com/office/drawing/2014/main" id="{4E5AEA1F-0494-4E41-5DA8-196EDD3FD696}"/>
              </a:ext>
            </a:extLst>
          </p:cNvPr>
          <p:cNvSpPr txBox="1">
            <a:spLocks noChangeArrowheads="1"/>
          </p:cNvSpPr>
          <p:nvPr/>
        </p:nvSpPr>
        <p:spPr bwMode="auto">
          <a:xfrm>
            <a:off x="138940" y="2154856"/>
            <a:ext cx="4924328" cy="830845"/>
          </a:xfrm>
          <a:prstGeom prst="rect">
            <a:avLst/>
          </a:prstGeom>
          <a:noFill/>
          <a:ln w="12700" cap="sq">
            <a:noFill/>
            <a:miter lim="800000"/>
            <a:headEnd type="none" w="sm" len="sm"/>
            <a:tailEnd type="none" w="sm" len="sm"/>
          </a:ln>
          <a:effectLst/>
        </p:spPr>
        <p:txBody>
          <a:bodyPr wrap="square" lIns="91290" tIns="45645" rIns="91290" bIns="45645">
            <a:spAutoFit/>
          </a:bodyPr>
          <a:lstStyle/>
          <a:p>
            <a:pPr marL="179642" lvl="1" indent="0" defTabSz="481898">
              <a:spcBef>
                <a:spcPct val="50000"/>
              </a:spcBef>
              <a:defRPr/>
            </a:pPr>
            <a:r>
              <a:rPr kumimoji="1" lang="en-GB" sz="1600" b="1" dirty="0">
                <a:solidFill>
                  <a:schemeClr val="accent1">
                    <a:lumMod val="75000"/>
                  </a:schemeClr>
                </a:solidFill>
                <a:latin typeface="Arial" panose="020B0604020202020204" pitchFamily="34" charset="0"/>
                <a:ea typeface="ＭＳ Ｐゴシック" pitchFamily="34" charset="-128"/>
                <a:cs typeface="Arial" panose="020B0604020202020204" pitchFamily="34" charset="0"/>
              </a:rPr>
              <a:t>PUBLIC</a:t>
            </a:r>
            <a:r>
              <a:rPr kumimoji="1" lang="en-GB" sz="1600" b="1" dirty="0">
                <a:solidFill>
                  <a:srgbClr val="3333CC"/>
                </a:solidFill>
                <a:latin typeface="Arial" panose="020B0604020202020204" pitchFamily="34" charset="0"/>
                <a:ea typeface="ＭＳ Ｐゴシック" pitchFamily="34" charset="-128"/>
                <a:cs typeface="Arial" panose="020B0604020202020204" pitchFamily="34" charset="0"/>
              </a:rPr>
              <a:t> </a:t>
            </a:r>
            <a:r>
              <a:rPr lang="en-GB" sz="1600" dirty="0">
                <a:solidFill>
                  <a:schemeClr val="bg1">
                    <a:lumMod val="50000"/>
                  </a:schemeClr>
                </a:solidFill>
                <a:latin typeface="Arial" panose="020B0604020202020204" pitchFamily="34" charset="0"/>
                <a:cs typeface="Arial" panose="020B0604020202020204" pitchFamily="34" charset="0"/>
              </a:rPr>
              <a:t>(Government, Ministries, Regions, Provinces, Municipalities, Emergency Services &amp; other “Operational Bodies” etc.)</a:t>
            </a:r>
          </a:p>
        </p:txBody>
      </p:sp>
      <p:sp>
        <p:nvSpPr>
          <p:cNvPr id="6" name="Rettangolo 5">
            <a:extLst>
              <a:ext uri="{FF2B5EF4-FFF2-40B4-BE49-F238E27FC236}">
                <a16:creationId xmlns:a16="http://schemas.microsoft.com/office/drawing/2014/main" id="{4F2F236C-944E-10E3-B937-F63E060EE374}"/>
              </a:ext>
            </a:extLst>
          </p:cNvPr>
          <p:cNvSpPr/>
          <p:nvPr/>
        </p:nvSpPr>
        <p:spPr>
          <a:xfrm>
            <a:off x="138940" y="3119955"/>
            <a:ext cx="4572000" cy="584775"/>
          </a:xfrm>
          <a:prstGeom prst="rect">
            <a:avLst/>
          </a:prstGeom>
        </p:spPr>
        <p:txBody>
          <a:bodyPr>
            <a:spAutoFit/>
          </a:bodyPr>
          <a:lstStyle/>
          <a:p>
            <a:pPr marL="179642" lvl="1" indent="0" defTabSz="481898">
              <a:spcBef>
                <a:spcPct val="50000"/>
              </a:spcBef>
              <a:defRPr/>
            </a:pPr>
            <a:r>
              <a:rPr kumimoji="1" lang="en-GB" sz="1600" b="1" dirty="0">
                <a:solidFill>
                  <a:schemeClr val="accent1">
                    <a:lumMod val="75000"/>
                  </a:schemeClr>
                </a:solidFill>
                <a:latin typeface="Arial" panose="020B0604020202020204" pitchFamily="34" charset="0"/>
                <a:ea typeface="ＭＳ Ｐゴシック" pitchFamily="34" charset="-128"/>
                <a:cs typeface="Arial" panose="020B0604020202020204" pitchFamily="34" charset="0"/>
              </a:rPr>
              <a:t>SCIENTIFIC/ACADEMIC </a:t>
            </a:r>
            <a:r>
              <a:rPr lang="en-GB" sz="1600" dirty="0">
                <a:solidFill>
                  <a:schemeClr val="bg1">
                    <a:lumMod val="50000"/>
                  </a:schemeClr>
                </a:solidFill>
                <a:latin typeface="Arial" panose="020B0604020202020204" pitchFamily="34" charset="0"/>
                <a:cs typeface="Arial" panose="020B0604020202020204" pitchFamily="34" charset="0"/>
              </a:rPr>
              <a:t>(Universities, Research Institutes, etc.)</a:t>
            </a:r>
          </a:p>
        </p:txBody>
      </p:sp>
      <p:sp>
        <p:nvSpPr>
          <p:cNvPr id="7" name="Rettangolo 6">
            <a:extLst>
              <a:ext uri="{FF2B5EF4-FFF2-40B4-BE49-F238E27FC236}">
                <a16:creationId xmlns:a16="http://schemas.microsoft.com/office/drawing/2014/main" id="{BE6AFFFA-6B63-7EE2-4285-C33339F93B39}"/>
              </a:ext>
            </a:extLst>
          </p:cNvPr>
          <p:cNvSpPr/>
          <p:nvPr/>
        </p:nvSpPr>
        <p:spPr>
          <a:xfrm>
            <a:off x="138940" y="3840730"/>
            <a:ext cx="4572000" cy="584775"/>
          </a:xfrm>
          <a:prstGeom prst="rect">
            <a:avLst/>
          </a:prstGeom>
        </p:spPr>
        <p:txBody>
          <a:bodyPr>
            <a:spAutoFit/>
          </a:bodyPr>
          <a:lstStyle/>
          <a:p>
            <a:pPr marL="179642" lvl="1" indent="0" defTabSz="481898">
              <a:spcBef>
                <a:spcPct val="50000"/>
              </a:spcBef>
              <a:defRPr/>
            </a:pPr>
            <a:r>
              <a:rPr kumimoji="1" lang="en-GB" sz="1600" b="1" dirty="0">
                <a:solidFill>
                  <a:schemeClr val="accent1">
                    <a:lumMod val="75000"/>
                  </a:schemeClr>
                </a:solidFill>
                <a:latin typeface="Arial" panose="020B0604020202020204" pitchFamily="34" charset="0"/>
                <a:ea typeface="ＭＳ Ｐゴシック" pitchFamily="34" charset="-128"/>
                <a:cs typeface="Arial" panose="020B0604020202020204" pitchFamily="34" charset="0"/>
              </a:rPr>
              <a:t>CIVIL SOCIETY </a:t>
            </a:r>
            <a:r>
              <a:rPr lang="en-GB" sz="1600" dirty="0">
                <a:solidFill>
                  <a:schemeClr val="bg1">
                    <a:lumMod val="50000"/>
                  </a:schemeClr>
                </a:solidFill>
                <a:latin typeface="Arial" panose="020B0604020202020204" pitchFamily="34" charset="0"/>
                <a:cs typeface="Arial" panose="020B0604020202020204" pitchFamily="34" charset="0"/>
              </a:rPr>
              <a:t>(Volunteers, private companies, professional associations, etc.)</a:t>
            </a:r>
            <a:endParaRPr lang="it-IT" sz="1600" dirty="0">
              <a:solidFill>
                <a:schemeClr val="bg1">
                  <a:lumMod val="50000"/>
                </a:schemeClr>
              </a:solidFill>
              <a:latin typeface="Arial" panose="020B0604020202020204" pitchFamily="34" charset="0"/>
              <a:cs typeface="Arial" panose="020B0604020202020204" pitchFamily="34" charset="0"/>
            </a:endParaRPr>
          </a:p>
        </p:txBody>
      </p:sp>
      <p:pic>
        <p:nvPicPr>
          <p:cNvPr id="8" name="Immagine 7" descr="Tutti.jpg">
            <a:extLst>
              <a:ext uri="{FF2B5EF4-FFF2-40B4-BE49-F238E27FC236}">
                <a16:creationId xmlns:a16="http://schemas.microsoft.com/office/drawing/2014/main" id="{178E1EC0-A9A3-4D95-BAD1-8F4EA37100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15395" y="2501341"/>
            <a:ext cx="3855277" cy="1945114"/>
          </a:xfrm>
          <a:prstGeom prst="rect">
            <a:avLst/>
          </a:prstGeom>
        </p:spPr>
      </p:pic>
      <p:sp>
        <p:nvSpPr>
          <p:cNvPr id="9" name="Title 1">
            <a:extLst>
              <a:ext uri="{FF2B5EF4-FFF2-40B4-BE49-F238E27FC236}">
                <a16:creationId xmlns:a16="http://schemas.microsoft.com/office/drawing/2014/main" id="{39E67998-FDBE-D83D-BCDE-657427C94C2C}"/>
              </a:ext>
            </a:extLst>
          </p:cNvPr>
          <p:cNvSpPr txBox="1">
            <a:spLocks/>
          </p:cNvSpPr>
          <p:nvPr/>
        </p:nvSpPr>
        <p:spPr>
          <a:xfrm>
            <a:off x="195711" y="457925"/>
            <a:ext cx="11680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algn="ctr" eaLnBrk="1" hangingPunct="1">
              <a:buClr>
                <a:srgbClr val="000000"/>
              </a:buClr>
              <a:buSzPct val="100000"/>
              <a:buFont typeface="Times New Roman" pitchFamily="18" charset="0"/>
              <a:buNone/>
              <a:defRPr sz="2400" b="1">
                <a:solidFill>
                  <a:srgbClr val="0070C0"/>
                </a:solidFill>
                <a:latin typeface="Arial" panose="020B0604020202020204" pitchFamily="34" charset="0"/>
                <a:cs typeface="Arial" panose="020B0604020202020204" pitchFamily="34" charset="0"/>
              </a:defRPr>
            </a:lvl1pPr>
          </a:lstStyle>
          <a:p>
            <a:pPr algn="l"/>
            <a:r>
              <a:rPr lang="en-MY" sz="2800" dirty="0">
                <a:solidFill>
                  <a:srgbClr val="C00000"/>
                </a:solidFill>
                <a:effectLst>
                  <a:outerShdw blurRad="38100" dist="38100" dir="2700000" algn="tl">
                    <a:srgbClr val="000000">
                      <a:alpha val="43137"/>
                    </a:srgbClr>
                  </a:outerShdw>
                </a:effectLst>
              </a:rPr>
              <a:t>CIVIL PROTECTION IN ITALY: MAIN PLAYERS</a:t>
            </a:r>
          </a:p>
        </p:txBody>
      </p:sp>
      <p:pic>
        <p:nvPicPr>
          <p:cNvPr id="10" name="Immagine 9" descr="Circuito.jpg">
            <a:extLst>
              <a:ext uri="{FF2B5EF4-FFF2-40B4-BE49-F238E27FC236}">
                <a16:creationId xmlns:a16="http://schemas.microsoft.com/office/drawing/2014/main" id="{285AFCB0-084D-507E-B642-C99C797A09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79069" y="3884943"/>
            <a:ext cx="2415200" cy="2788747"/>
          </a:xfrm>
          <a:prstGeom prst="rect">
            <a:avLst/>
          </a:prstGeom>
        </p:spPr>
      </p:pic>
      <p:sp>
        <p:nvSpPr>
          <p:cNvPr id="11" name="Rectangle 5">
            <a:extLst>
              <a:ext uri="{FF2B5EF4-FFF2-40B4-BE49-F238E27FC236}">
                <a16:creationId xmlns:a16="http://schemas.microsoft.com/office/drawing/2014/main" id="{AF4D4CB9-EF33-8624-E9B8-88E5D17CAE43}"/>
              </a:ext>
            </a:extLst>
          </p:cNvPr>
          <p:cNvSpPr>
            <a:spLocks noChangeArrowheads="1"/>
          </p:cNvSpPr>
          <p:nvPr/>
        </p:nvSpPr>
        <p:spPr bwMode="auto">
          <a:xfrm>
            <a:off x="1023257" y="5017832"/>
            <a:ext cx="7002720" cy="1323136"/>
          </a:xfrm>
          <a:prstGeom prst="rect">
            <a:avLst/>
          </a:prstGeom>
          <a:noFill/>
          <a:ln w="9525">
            <a:noFill/>
            <a:miter lim="800000"/>
            <a:headEnd/>
            <a:tailEnd/>
          </a:ln>
        </p:spPr>
        <p:txBody>
          <a:bodyPr wrap="square" lIns="91135" tIns="45570" rIns="91135" bIns="45570">
            <a:spAutoFit/>
          </a:bodyPr>
          <a:lstStyle/>
          <a:p>
            <a:pPr defTabSz="911332">
              <a:defRPr/>
            </a:pPr>
            <a:r>
              <a:rPr lang="it-IT" sz="2000" kern="0" dirty="0" err="1">
                <a:solidFill>
                  <a:srgbClr val="629DD1">
                    <a:lumMod val="50000"/>
                  </a:srgbClr>
                </a:solidFill>
                <a:latin typeface="Arial" charset="0"/>
                <a:ea typeface="Arial" charset="0"/>
                <a:cs typeface="Arial" charset="0"/>
              </a:rPr>
              <a:t>Civil</a:t>
            </a:r>
            <a:r>
              <a:rPr lang="it-IT" sz="2000" kern="0" dirty="0">
                <a:solidFill>
                  <a:srgbClr val="629DD1">
                    <a:lumMod val="50000"/>
                  </a:srgbClr>
                </a:solidFill>
                <a:latin typeface="Arial" charset="0"/>
                <a:ea typeface="Arial" charset="0"/>
                <a:cs typeface="Arial" charset="0"/>
              </a:rPr>
              <a:t> </a:t>
            </a:r>
            <a:r>
              <a:rPr lang="it-IT" sz="2000" kern="0" dirty="0" err="1">
                <a:solidFill>
                  <a:srgbClr val="629DD1">
                    <a:lumMod val="50000"/>
                  </a:srgbClr>
                </a:solidFill>
                <a:latin typeface="Arial" charset="0"/>
                <a:ea typeface="Arial" charset="0"/>
                <a:cs typeface="Arial" charset="0"/>
              </a:rPr>
              <a:t>protection</a:t>
            </a:r>
            <a:r>
              <a:rPr lang="it-IT" sz="2000" kern="0" dirty="0">
                <a:solidFill>
                  <a:srgbClr val="629DD1">
                    <a:lumMod val="50000"/>
                  </a:srgbClr>
                </a:solidFill>
                <a:latin typeface="Arial" charset="0"/>
                <a:ea typeface="Arial" charset="0"/>
                <a:cs typeface="Arial" charset="0"/>
              </a:rPr>
              <a:t> in </a:t>
            </a:r>
            <a:r>
              <a:rPr lang="it-IT" sz="2000" kern="0" dirty="0" err="1">
                <a:solidFill>
                  <a:srgbClr val="629DD1">
                    <a:lumMod val="50000"/>
                  </a:srgbClr>
                </a:solidFill>
                <a:latin typeface="Arial" charset="0"/>
                <a:ea typeface="Arial" charset="0"/>
                <a:cs typeface="Arial" charset="0"/>
              </a:rPr>
              <a:t>Italy</a:t>
            </a:r>
            <a:r>
              <a:rPr lang="it-IT" sz="2000" kern="0" dirty="0">
                <a:solidFill>
                  <a:srgbClr val="629DD1">
                    <a:lumMod val="50000"/>
                  </a:srgbClr>
                </a:solidFill>
                <a:latin typeface="Arial" charset="0"/>
                <a:ea typeface="Arial" charset="0"/>
                <a:cs typeface="Arial" charset="0"/>
              </a:rPr>
              <a:t> can be </a:t>
            </a:r>
            <a:r>
              <a:rPr lang="it-IT" sz="2000" kern="0" dirty="0" err="1">
                <a:solidFill>
                  <a:srgbClr val="629DD1">
                    <a:lumMod val="50000"/>
                  </a:srgbClr>
                </a:solidFill>
                <a:latin typeface="Arial" charset="0"/>
                <a:ea typeface="Arial" charset="0"/>
                <a:cs typeface="Arial" charset="0"/>
              </a:rPr>
              <a:t>equated</a:t>
            </a:r>
            <a:r>
              <a:rPr lang="it-IT" sz="2000" kern="0" dirty="0">
                <a:solidFill>
                  <a:srgbClr val="629DD1">
                    <a:lumMod val="50000"/>
                  </a:srgbClr>
                </a:solidFill>
                <a:latin typeface="Arial" charset="0"/>
                <a:ea typeface="Arial" charset="0"/>
                <a:cs typeface="Arial" charset="0"/>
              </a:rPr>
              <a:t> to a </a:t>
            </a:r>
            <a:r>
              <a:rPr lang="it-IT" sz="2000" b="1" kern="0" dirty="0">
                <a:solidFill>
                  <a:srgbClr val="BF0000"/>
                </a:solidFill>
                <a:latin typeface="Arial" charset="0"/>
                <a:ea typeface="Arial" charset="0"/>
                <a:cs typeface="Arial" charset="0"/>
              </a:rPr>
              <a:t>FUNCTION </a:t>
            </a:r>
            <a:r>
              <a:rPr lang="it-IT" sz="2000" b="1" kern="0" dirty="0">
                <a:solidFill>
                  <a:srgbClr val="629DD1">
                    <a:lumMod val="50000"/>
                  </a:srgbClr>
                </a:solidFill>
                <a:latin typeface="Arial" charset="0"/>
                <a:ea typeface="Arial" charset="0"/>
                <a:cs typeface="Arial" charset="0"/>
              </a:rPr>
              <a:t> </a:t>
            </a:r>
            <a:endParaRPr lang="it-IT" sz="2000" kern="0" dirty="0">
              <a:solidFill>
                <a:srgbClr val="629DD1">
                  <a:lumMod val="50000"/>
                </a:srgbClr>
              </a:solidFill>
              <a:latin typeface="Arial" charset="0"/>
              <a:ea typeface="Arial" charset="0"/>
              <a:cs typeface="Arial" charset="0"/>
            </a:endParaRPr>
          </a:p>
          <a:p>
            <a:pPr defTabSz="911332">
              <a:defRPr/>
            </a:pPr>
            <a:r>
              <a:rPr lang="it-IT" sz="2000" kern="0" dirty="0" err="1">
                <a:solidFill>
                  <a:srgbClr val="629DD1">
                    <a:lumMod val="50000"/>
                  </a:srgbClr>
                </a:solidFill>
                <a:latin typeface="Arial" charset="0"/>
                <a:ea typeface="Arial" charset="0"/>
                <a:cs typeface="Arial" charset="0"/>
              </a:rPr>
              <a:t>within</a:t>
            </a:r>
            <a:r>
              <a:rPr lang="it-IT" sz="2000" kern="0" dirty="0">
                <a:solidFill>
                  <a:srgbClr val="629DD1">
                    <a:lumMod val="50000"/>
                  </a:srgbClr>
                </a:solidFill>
                <a:latin typeface="Arial" charset="0"/>
                <a:ea typeface="Arial" charset="0"/>
                <a:cs typeface="Arial" charset="0"/>
              </a:rPr>
              <a:t> a COMPLEX and COMPREHENSIVE</a:t>
            </a:r>
            <a:r>
              <a:rPr lang="it-IT" sz="2000" dirty="0">
                <a:solidFill>
                  <a:srgbClr val="629DD1">
                    <a:lumMod val="50000"/>
                  </a:srgbClr>
                </a:solidFill>
                <a:latin typeface="Arial" charset="0"/>
                <a:ea typeface="Arial" charset="0"/>
                <a:cs typeface="Arial" charset="0"/>
              </a:rPr>
              <a:t> SYSTEM  </a:t>
            </a:r>
          </a:p>
          <a:p>
            <a:pPr defTabSz="911332">
              <a:defRPr/>
            </a:pPr>
            <a:r>
              <a:rPr lang="it-IT" sz="2000" dirty="0">
                <a:solidFill>
                  <a:srgbClr val="629DD1">
                    <a:lumMod val="50000"/>
                  </a:srgbClr>
                </a:solidFill>
                <a:latin typeface="Arial" charset="0"/>
                <a:ea typeface="Arial" charset="0"/>
                <a:cs typeface="Arial" charset="0"/>
              </a:rPr>
              <a:t>and </a:t>
            </a:r>
            <a:r>
              <a:rPr lang="it-IT" sz="2000" b="1" dirty="0">
                <a:solidFill>
                  <a:srgbClr val="BF0000"/>
                </a:solidFill>
                <a:latin typeface="Arial" charset="0"/>
                <a:ea typeface="Arial" charset="0"/>
                <a:cs typeface="Arial" charset="0"/>
              </a:rPr>
              <a:t>NOT</a:t>
            </a:r>
            <a:r>
              <a:rPr lang="it-IT" sz="2000" b="1" dirty="0">
                <a:solidFill>
                  <a:srgbClr val="629DD1">
                    <a:lumMod val="50000"/>
                  </a:srgbClr>
                </a:solidFill>
                <a:latin typeface="Arial" charset="0"/>
                <a:ea typeface="Arial" charset="0"/>
                <a:cs typeface="Arial" charset="0"/>
              </a:rPr>
              <a:t>  </a:t>
            </a:r>
            <a:r>
              <a:rPr lang="it-IT" sz="2000" dirty="0">
                <a:solidFill>
                  <a:srgbClr val="629DD1">
                    <a:lumMod val="50000"/>
                  </a:srgbClr>
                </a:solidFill>
                <a:latin typeface="Arial" charset="0"/>
                <a:ea typeface="Arial" charset="0"/>
                <a:cs typeface="Arial" charset="0"/>
              </a:rPr>
              <a:t>TO  A TASK </a:t>
            </a:r>
            <a:r>
              <a:rPr lang="it-IT" sz="2000" b="1" dirty="0" err="1">
                <a:solidFill>
                  <a:srgbClr val="629DD1">
                    <a:lumMod val="50000"/>
                  </a:srgbClr>
                </a:solidFill>
                <a:latin typeface="Arial" charset="0"/>
                <a:ea typeface="Arial" charset="0"/>
                <a:cs typeface="Arial" charset="0"/>
              </a:rPr>
              <a:t>assigned</a:t>
            </a:r>
            <a:r>
              <a:rPr lang="it-IT" sz="2000" b="1" dirty="0">
                <a:solidFill>
                  <a:srgbClr val="629DD1">
                    <a:lumMod val="50000"/>
                  </a:srgbClr>
                </a:solidFill>
                <a:latin typeface="Arial" charset="0"/>
                <a:ea typeface="Arial" charset="0"/>
                <a:cs typeface="Arial" charset="0"/>
              </a:rPr>
              <a:t> </a:t>
            </a:r>
          </a:p>
          <a:p>
            <a:pPr defTabSz="911332">
              <a:defRPr/>
            </a:pPr>
            <a:r>
              <a:rPr lang="it-IT" sz="2000" dirty="0">
                <a:solidFill>
                  <a:srgbClr val="629DD1">
                    <a:lumMod val="50000"/>
                  </a:srgbClr>
                </a:solidFill>
                <a:latin typeface="Arial" charset="0"/>
                <a:ea typeface="Arial" charset="0"/>
                <a:cs typeface="Arial" charset="0"/>
              </a:rPr>
              <a:t>to a </a:t>
            </a:r>
            <a:r>
              <a:rPr lang="it-IT" sz="2000" b="1" dirty="0">
                <a:solidFill>
                  <a:srgbClr val="629DD1">
                    <a:lumMod val="50000"/>
                  </a:srgbClr>
                </a:solidFill>
                <a:latin typeface="Arial" charset="0"/>
                <a:ea typeface="Arial" charset="0"/>
                <a:cs typeface="Arial" charset="0"/>
              </a:rPr>
              <a:t>single </a:t>
            </a:r>
            <a:r>
              <a:rPr lang="it-IT" sz="2000" b="1" dirty="0" err="1">
                <a:solidFill>
                  <a:srgbClr val="629DD1">
                    <a:lumMod val="50000"/>
                  </a:srgbClr>
                </a:solidFill>
                <a:latin typeface="Arial" charset="0"/>
                <a:ea typeface="Arial" charset="0"/>
                <a:cs typeface="Arial" charset="0"/>
              </a:rPr>
              <a:t>administration</a:t>
            </a:r>
            <a:r>
              <a:rPr lang="it-IT" sz="2000" b="1" dirty="0">
                <a:solidFill>
                  <a:srgbClr val="629DD1">
                    <a:lumMod val="50000"/>
                  </a:srgbClr>
                </a:solidFill>
                <a:latin typeface="Arial" charset="0"/>
                <a:ea typeface="Arial" charset="0"/>
                <a:cs typeface="Arial" charset="0"/>
              </a:rPr>
              <a:t> </a:t>
            </a:r>
          </a:p>
        </p:txBody>
      </p:sp>
      <p:sp>
        <p:nvSpPr>
          <p:cNvPr id="12" name="Rectangle 35">
            <a:extLst>
              <a:ext uri="{FF2B5EF4-FFF2-40B4-BE49-F238E27FC236}">
                <a16:creationId xmlns:a16="http://schemas.microsoft.com/office/drawing/2014/main" id="{635C2FC4-68D5-C1C0-A28C-BA06BCDE8C74}"/>
              </a:ext>
            </a:extLst>
          </p:cNvPr>
          <p:cNvSpPr/>
          <p:nvPr/>
        </p:nvSpPr>
        <p:spPr>
          <a:xfrm>
            <a:off x="667705" y="4979303"/>
            <a:ext cx="59346" cy="1259960"/>
          </a:xfrm>
          <a:prstGeom prst="rect">
            <a:avLst/>
          </a:prstGeom>
          <a:solidFill>
            <a:srgbClr val="1F5FA0">
              <a:alpha val="9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4151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cBenvenu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45_TF10001108.potx" id="{66E9F1A0-49EC-4038-8270-22AD7F47D240}" vid="{86F9DE1D-8072-420B-AE53-65C44E93AB7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072C5-DDE0-4258-BA7A-4D4B80DFA632}">
  <ds:schemaRefs>
    <ds:schemaRef ds:uri="http://www.w3.org/XML/1998/namespace"/>
    <ds:schemaRef ds:uri="http://schemas.microsoft.com/office/2006/documentManagement/types"/>
    <ds:schemaRef ds:uri="71af3243-3dd4-4a8d-8c0d-dd76da1f02a5"/>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metadata/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Benvenuto in PowerPoint 2016</Template>
  <TotalTime>0</TotalTime>
  <Words>2895</Words>
  <Application>Microsoft Macintosh PowerPoint</Application>
  <PresentationFormat>Widescreen</PresentationFormat>
  <Paragraphs>243</Paragraphs>
  <Slides>33</Slides>
  <Notes>7</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33</vt:i4>
      </vt:variant>
    </vt:vector>
  </HeadingPairs>
  <TitlesOfParts>
    <vt:vector size="47" baseType="lpstr">
      <vt:lpstr>Arial</vt:lpstr>
      <vt:lpstr>Arial Narrow</vt:lpstr>
      <vt:lpstr>Calibri</vt:lpstr>
      <vt:lpstr>Helvetica</vt:lpstr>
      <vt:lpstr>inherit</vt:lpstr>
      <vt:lpstr>Lato Light</vt:lpstr>
      <vt:lpstr>Roboto</vt:lpstr>
      <vt:lpstr>Segoe UI</vt:lpstr>
      <vt:lpstr>Segoe UI Light</vt:lpstr>
      <vt:lpstr>Times New Roman</vt:lpstr>
      <vt:lpstr>Trade Gothic LT Std Cn</vt:lpstr>
      <vt:lpstr>Wingdings</vt:lpstr>
      <vt:lpstr>Wingdings 3</vt:lpstr>
      <vt:lpstr>DocBenvenuto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Civil Protection Planning in Italy</vt:lpstr>
      <vt:lpstr>Risk Perception: Umbria Regione example, 2013</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2023-06-05T13:15:01Z</dcterms:created>
  <dcterms:modified xsi:type="dcterms:W3CDTF">2023-06-26T16:05:11Z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